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46" r:id="rId3"/>
    <p:sldId id="304" r:id="rId4"/>
    <p:sldId id="344" r:id="rId5"/>
    <p:sldId id="305" r:id="rId6"/>
    <p:sldId id="307" r:id="rId7"/>
    <p:sldId id="308" r:id="rId8"/>
    <p:sldId id="309" r:id="rId9"/>
    <p:sldId id="310" r:id="rId10"/>
    <p:sldId id="341" r:id="rId11"/>
    <p:sldId id="311" r:id="rId12"/>
    <p:sldId id="313" r:id="rId13"/>
    <p:sldId id="312" r:id="rId14"/>
    <p:sldId id="342" r:id="rId15"/>
    <p:sldId id="314" r:id="rId16"/>
    <p:sldId id="316" r:id="rId17"/>
    <p:sldId id="317" r:id="rId18"/>
    <p:sldId id="318" r:id="rId19"/>
    <p:sldId id="320" r:id="rId20"/>
    <p:sldId id="321" r:id="rId21"/>
    <p:sldId id="339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7" r:id="rId32"/>
    <p:sldId id="343" r:id="rId33"/>
    <p:sldId id="333" r:id="rId34"/>
    <p:sldId id="334" r:id="rId35"/>
    <p:sldId id="335" r:id="rId36"/>
    <p:sldId id="345" r:id="rId3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fficeUSER" initials="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FF"/>
    <a:srgbClr val="FF0D0D"/>
    <a:srgbClr val="8C9EB2"/>
    <a:srgbClr val="000000"/>
    <a:srgbClr val="EA0000"/>
    <a:srgbClr val="F7F1E9"/>
    <a:srgbClr val="F2EA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46" autoAdjust="0"/>
    <p:restoredTop sz="99763" autoAdjust="0"/>
  </p:normalViewPr>
  <p:slideViewPr>
    <p:cSldViewPr>
      <p:cViewPr>
        <p:scale>
          <a:sx n="100" d="100"/>
          <a:sy n="100" d="100"/>
        </p:scale>
        <p:origin x="-72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902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113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244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537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706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345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613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972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737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334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DE74-1853-4FCF-B2F0-53CEB07975A4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6EC09-F960-4199-B543-D3760DA534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670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9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44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853780" y="267494"/>
            <a:ext cx="3436440" cy="784830"/>
            <a:chOff x="2853780" y="267494"/>
            <a:chExt cx="3436440" cy="78483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53780" y="267495"/>
              <a:ext cx="3436440" cy="71945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388023" y="267494"/>
              <a:ext cx="236795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ПОРТАЛ </a:t>
              </a:r>
              <a:endPara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«РАБОТА В РОССИИ» </a:t>
              </a:r>
            </a:p>
            <a:p>
              <a:endParaRPr lang="ru-RU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C:\Users\a.romashkina\Desktop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94"/>
          <a:stretch/>
        </p:blipFill>
        <p:spPr bwMode="auto">
          <a:xfrm>
            <a:off x="539552" y="1203598"/>
            <a:ext cx="4976021" cy="36075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 txBox="1">
            <a:spLocks/>
          </p:cNvSpPr>
          <p:nvPr/>
        </p:nvSpPr>
        <p:spPr>
          <a:xfrm>
            <a:off x="5796136" y="1707654"/>
            <a:ext cx="288032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Единственный</a:t>
            </a:r>
            <a:r>
              <a:rPr lang="ru-RU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3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России сайт </a:t>
            </a:r>
            <a:endParaRPr lang="en-US" sz="23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поиска работы </a:t>
            </a:r>
            <a:endParaRPr lang="en-US" sz="23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государственной </a:t>
            </a:r>
            <a:endParaRPr lang="en-US" sz="23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поддержкой</a:t>
            </a:r>
            <a:endParaRPr lang="ru-RU" sz="2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0767" y="1707654"/>
            <a:ext cx="45624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 </a:t>
            </a:r>
            <a:endParaRPr lang="en-US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«РАБОТА В РОССИИ» </a:t>
            </a:r>
          </a:p>
          <a:p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51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4394"/>
    </mc:Choice>
    <mc:Fallback>
      <p:transition spd="slow" advClick="0" advTm="4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2473E-6 L 0 -0.3396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/>
      <p:bldP spid="8" grpId="1"/>
    </p:bldLst>
  </p:timing>
  <p:extLst mod="1">
    <p:ext uri="{E180D4A7-C9FB-4DFB-919C-405C955672EB}">
      <p14:showEvtLst xmlns:p14="http://schemas.microsoft.com/office/powerpoint/2010/main" xmlns="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716990" y="1299181"/>
            <a:ext cx="5710020" cy="3432809"/>
            <a:chOff x="1716990" y="1299181"/>
            <a:chExt cx="5710020" cy="343280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716990" y="1299181"/>
              <a:ext cx="5710020" cy="343280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339" y="1844833"/>
              <a:ext cx="5671322" cy="238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Текст 3"/>
          <p:cNvSpPr txBox="1">
            <a:spLocks/>
          </p:cNvSpPr>
          <p:nvPr/>
        </p:nvSpPr>
        <p:spPr>
          <a:xfrm>
            <a:off x="143508" y="51470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СВЕДЕНИЯМ ОБ ИНВЕСТИЦИОННЫХ ПРОЕКТАХ РЕГИОНА </a:t>
            </a:r>
            <a:r>
              <a:rPr lang="ru-RU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Я МОГУ ПЕРЕЕХАТЬ ТУДА, ГДЕ 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 ВОСТРЕБОВАН</a:t>
            </a:r>
          </a:p>
        </p:txBody>
      </p:sp>
      <p:pic>
        <p:nvPicPr>
          <p:cNvPr id="7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5980" y="3219822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423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11"/>
    </mc:Choice>
    <mc:Fallback>
      <p:transition spd="slow" advTm="7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3541E-6 L 0.06719 0.00494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C:\Users\a.romashkina\Desktop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94"/>
          <a:stretch/>
        </p:blipFill>
        <p:spPr bwMode="auto">
          <a:xfrm>
            <a:off x="2083990" y="1203598"/>
            <a:ext cx="4976021" cy="36075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0825" y="411510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ГЛАВНОЙ СТРАНИЦЕ ПОРТАЛА Я МОГУ: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65307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660486" y="1197986"/>
            <a:ext cx="7823028" cy="2309868"/>
            <a:chOff x="660486" y="1197986"/>
            <a:chExt cx="7823028" cy="23098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2" descr="C:\Users\a.romashkina\Desktop\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373" t="21540" r="19565" b="59302"/>
            <a:stretch/>
          </p:blipFill>
          <p:spPr bwMode="auto">
            <a:xfrm>
              <a:off x="660486" y="1197986"/>
              <a:ext cx="7823028" cy="200153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60486" y="2643758"/>
              <a:ext cx="782302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7584" y="2727533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НАЙТИ РАБОТУ ПО ВСЕЙ СТРАНЕ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7744" y="2727533"/>
            <a:ext cx="12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ДОБАВИТЬ РЕЗЮМЕ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2737832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ПОСМОТРЕТЬ КРУПНЕЙШИХ РАБОТОДАТЕЛЕЙ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072" y="2727533"/>
            <a:ext cx="1457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УЗНАТЬ ИНФОРМАЦИЮ О СЛУЖБАХ ЗАНЯТОСТИ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6216" y="2727533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ВОЗМОЖНОСТЯМИ ПОРТАЛА</a:t>
            </a: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27584" y="3291830"/>
            <a:ext cx="7488832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 и УДОБНО! </a:t>
            </a: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ВСЁ, ЧТО НУЖНО - ПОД РУКОЙ!</a:t>
            </a:r>
          </a:p>
          <a:p>
            <a:pPr algn="ctr">
              <a:lnSpc>
                <a:spcPct val="150000"/>
              </a:lnSpc>
            </a:pPr>
            <a:r>
              <a:rPr lang="ru-RU" sz="15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ПРОСМОТРА ВАКАНСИЙ МНЕ НЕ ОБЯЗАТЕЛЬНО РЕГИСТРИРОВАТЬСЯ</a:t>
            </a:r>
            <a:endParaRPr lang="ru-RU" sz="1500" dirty="0">
              <a:solidFill>
                <a:srgbClr val="FF0D0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96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262"/>
    </mc:Choice>
    <mc:Fallback>
      <p:transition spd="slow" advTm="9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432048" y="1563638"/>
            <a:ext cx="2771800" cy="2964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85750" algn="r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региону</a:t>
            </a:r>
          </a:p>
          <a:p>
            <a:pPr marL="0" lvl="1" indent="-285750" algn="r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уровню заработной платы</a:t>
            </a:r>
          </a:p>
          <a:p>
            <a:pPr marL="0" lvl="1" indent="-285750" algn="r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опыту работы</a:t>
            </a:r>
          </a:p>
          <a:p>
            <a:pPr marL="0" lvl="1" indent="-285750" algn="r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профессии </a:t>
            </a:r>
          </a:p>
          <a:p>
            <a:pPr marL="0" lvl="1" indent="-285750" algn="r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предоставлением жилья</a:t>
            </a:r>
          </a:p>
          <a:p>
            <a:pPr marL="0" lvl="1" indent="-285750" algn="r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подходящие социально незащищенным группам граждан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83176" y="267495"/>
            <a:ext cx="7977648" cy="8019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ЛЕГКО И БЫСТРО НАЙТИ РАБОТУ ПОМОЖЕТ РАСШИРЕННЫЙ ПОИСК </a:t>
            </a:r>
            <a:br>
              <a:rPr lang="ru-RU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ОБЩЕРОССИЙСКОЙ БАЗЕ ВАКАНСИЙ</a:t>
            </a:r>
            <a:endParaRPr lang="ru-RU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900" y="1059582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3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удобства я могу использовать различные фильтры</a:t>
            </a:r>
            <a:endParaRPr lang="ru-RU" sz="1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a.romashkina\Desktop\fhj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35646"/>
            <a:ext cx="5133825" cy="30862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51352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38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77"/>
    </mc:Choice>
    <mc:Fallback>
      <p:transition spd="slow" advTm="6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1.94444E-6 0.38333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468259" y="267494"/>
            <a:ext cx="4207482" cy="719451"/>
            <a:chOff x="2468259" y="267494"/>
            <a:chExt cx="4207482" cy="71945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68259" y="267494"/>
              <a:ext cx="4207482" cy="71945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548878" y="339502"/>
              <a:ext cx="4046245" cy="6474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РЕЗУЛЬТАТЫ ПОИСКА</a:t>
              </a:r>
              <a:endPara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Текст 3"/>
          <p:cNvSpPr txBox="1">
            <a:spLocks/>
          </p:cNvSpPr>
          <p:nvPr/>
        </p:nvSpPr>
        <p:spPr>
          <a:xfrm>
            <a:off x="450056" y="1059582"/>
            <a:ext cx="8243888" cy="62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2"/>
                </a:solidFill>
              </a:rPr>
              <a:t>НАШЛОСЬ МНОГО ВАКАНСИЙ?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59067" y="1737843"/>
            <a:ext cx="8258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</a:t>
            </a:r>
            <a:endParaRPr lang="ru-RU" sz="15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605440"/>
            <a:ext cx="33123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РУБРИКАТОР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ПРОФЕССИЙ</a:t>
            </a:r>
            <a:endParaRPr lang="ru-RU" sz="1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67774"/>
            <a:ext cx="2166125" cy="20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91929" y="1812117"/>
            <a:ext cx="10198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</a:t>
            </a:r>
            <a:endParaRPr lang="ru-RU" sz="15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720600" y="4371386"/>
            <a:ext cx="8243888" cy="546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Я МОГУ ИХ ПОСМОТРЕТЬ В УДОБНОМ ДЛЯ МЕНЯ ВИДЕ!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910" y="2167646"/>
            <a:ext cx="2082180" cy="201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187" y="2167646"/>
            <a:ext cx="2167816" cy="201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796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32"/>
    </mc:Choice>
    <mc:Fallback>
      <p:transition spd="slow" advTm="10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910" y="2167646"/>
            <a:ext cx="2082180" cy="201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9662" y="1073941"/>
            <a:ext cx="6084676" cy="365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67494"/>
            <a:ext cx="8064897" cy="6480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КАРТЕ ОТОБРАЖАЮТСЯ НЕ ТОЛЬКО ДОСТУПНЫЕ </a:t>
            </a:r>
            <a:r>
              <a:rPr lang="ru-RU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ВАКАНСИИ</a:t>
            </a:r>
            <a:r>
              <a:rPr lang="ru-RU" sz="1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НО И </a:t>
            </a:r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 СОЦИАЛЬНОЙ ИНФРАСТРУКТУРЫ</a:t>
            </a:r>
            <a:r>
              <a:rPr lang="ru-RU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ИХ ТЕЛЕФОНЫ И АДРЕСА</a:t>
            </a:r>
          </a:p>
        </p:txBody>
      </p:sp>
      <p:pic>
        <p:nvPicPr>
          <p:cNvPr id="14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4356" y="2427734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9662" y="1073941"/>
            <a:ext cx="6084675" cy="365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5058" y="2427733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9661" y="1072126"/>
            <a:ext cx="6084675" cy="36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7732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9660" y="1073942"/>
            <a:ext cx="6084674" cy="36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563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460"/>
    </mc:Choice>
    <mc:Fallback>
      <p:transition spd="slow" advTm="8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3" descr="C:\Users\a.romashkina\Desktop\oj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85069"/>
            <a:ext cx="5256584" cy="316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38689" y="402335"/>
            <a:ext cx="7266623" cy="5132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КАРТОЧКЕ ВАКАНСИИ Я МОГУ ПОСМОТРЕТЬ:</a:t>
            </a:r>
            <a:endParaRPr lang="ru-RU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9582"/>
            <a:ext cx="288032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 algn="r">
              <a:spcAft>
                <a:spcPts val="15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</a:t>
            </a: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вакансии</a:t>
            </a:r>
          </a:p>
          <a:p>
            <a:pPr marL="0" lvl="1" indent="-285750" algn="r">
              <a:spcAft>
                <a:spcPts val="15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 по заработной плате</a:t>
            </a:r>
            <a:endParaRPr lang="ru-RU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-285750" algn="r">
              <a:spcAft>
                <a:spcPts val="15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контактную </a:t>
            </a: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 организации</a:t>
            </a:r>
            <a:endParaRPr lang="ru-RU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-285750" algn="r">
              <a:spcAft>
                <a:spcPts val="15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должностные обязанности</a:t>
            </a:r>
          </a:p>
          <a:p>
            <a:pPr marL="0" lvl="1" indent="-285750" algn="r">
              <a:spcAft>
                <a:spcPts val="15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</a:t>
            </a: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кандидату</a:t>
            </a:r>
          </a:p>
          <a:p>
            <a:pPr marL="0" lvl="1" indent="-285750" algn="r">
              <a:spcAft>
                <a:spcPts val="15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социальный пакет</a:t>
            </a:r>
          </a:p>
          <a:p>
            <a:pPr marL="0" lvl="1" indent="-285750" algn="r">
              <a:spcAft>
                <a:spcPts val="15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местоположение на карте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876300" y="4558630"/>
            <a:ext cx="7391400" cy="533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ru-RU" sz="1600" b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ПЕРЕЙТИ НА КАРТОЧКУ РАБОТОДАТЕЛЯ</a:t>
            </a:r>
          </a:p>
          <a:p>
            <a:pPr marL="560070" lvl="1" indent="-285750" algn="ctr">
              <a:buFont typeface="Arial" panose="020B0604020202020204" pitchFamily="34" charset="0"/>
              <a:buChar char="•"/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983" y="2139702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199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878"/>
    </mc:Choice>
    <mc:Fallback>
      <p:transition spd="slow" advTm="8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431540" y="339502"/>
            <a:ext cx="828092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</a:pPr>
            <a:r>
              <a:rPr lang="ru-RU" b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ТОГО, ЧТОБЫ ОТКЛИКНУТЬСЯ НА ВАКАНСИЮ, Я ДОЛЖЕН БЫТЬ </a:t>
            </a:r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ЗАРЕГИСТРОВАННЫМ ПОЛЬЗОВАТЕЛЕМ </a:t>
            </a:r>
            <a:r>
              <a:rPr lang="ru-RU" b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ДОБАВИТЬ СВОЕ РЕЗЮМЕ!</a:t>
            </a:r>
          </a:p>
          <a:p>
            <a:pPr algn="ctr">
              <a:spcAft>
                <a:spcPts val="0"/>
              </a:spcAft>
            </a:pPr>
            <a:endParaRPr lang="ru-RU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a.romashkina\Desktop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76"/>
          <a:stretch/>
        </p:blipFill>
        <p:spPr bwMode="auto">
          <a:xfrm>
            <a:off x="1936935" y="1347614"/>
            <a:ext cx="5270131" cy="31683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4550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36935" y="1347614"/>
            <a:ext cx="5270131" cy="31683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884" y="2571750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982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60"/>
    </mc:Choice>
    <mc:Fallback>
      <p:transition spd="slow" advTm="3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413792" y="339502"/>
            <a:ext cx="8316416" cy="125464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</a:pPr>
            <a:r>
              <a:rPr lang="ru-RU" sz="1600" b="0" cap="al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авторизации </a:t>
            </a:r>
            <a:r>
              <a:rPr lang="ru-RU" sz="1600" b="0" cap="all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портале </a:t>
            </a:r>
            <a:r>
              <a:rPr lang="ru-RU" sz="1600" b="0" cap="al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«Работа </a:t>
            </a:r>
            <a:r>
              <a:rPr lang="ru-RU" sz="1600" b="0" cap="all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0" cap="al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России» НЕОБХОДИМО ВОСПОЛЬЗОВАТЬСЯ </a:t>
            </a:r>
            <a:r>
              <a:rPr lang="ru-RU" sz="1600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МОИМ ПАРОЛЕМ В Единой </a:t>
            </a:r>
            <a:r>
              <a:rPr lang="ru-RU" sz="1600" cap="al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системой </a:t>
            </a:r>
            <a:r>
              <a:rPr lang="ru-RU" sz="1600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идентификации и аутентификации</a:t>
            </a:r>
            <a:r>
              <a:rPr lang="ru-RU" sz="1600" b="0" cap="all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КОТОРОЙ УЖЕ ПОЛЬЗУЮТСЯ </a:t>
            </a:r>
            <a:r>
              <a:rPr lang="ru-RU" sz="1600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14,2 МЛН </a:t>
            </a:r>
            <a:r>
              <a:rPr lang="ru-RU" sz="1600" b="0" cap="all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  <a:endParaRPr lang="ru-RU" sz="1600" b="0" cap="all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36935" y="1347614"/>
            <a:ext cx="5270131" cy="31683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9822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36935" y="1347614"/>
            <a:ext cx="5270130" cy="3168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29737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6588" y="2409541"/>
            <a:ext cx="54854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+799999999</a:t>
            </a:r>
            <a:endParaRPr lang="ru-RU" sz="5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6588" y="2622015"/>
            <a:ext cx="739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••••••••</a:t>
            </a:r>
            <a:endParaRPr lang="ru-RU" sz="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8376" y="4708896"/>
            <a:ext cx="3583824" cy="2923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ru-RU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 b="0" cap="all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indent="-27432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400">
                <a:solidFill>
                  <a:schemeClr val="tx2"/>
                </a:solidFill>
              </a:defRPr>
            </a:lvl2pPr>
            <a:lvl3pPr marL="822960" indent="-27432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Один</a:t>
            </a:r>
            <a:r>
              <a:rPr lang="ru-RU" dirty="0"/>
              <a:t> логин на </a:t>
            </a:r>
            <a:r>
              <a:rPr lang="ru-RU" b="1" dirty="0">
                <a:solidFill>
                  <a:srgbClr val="FF0000"/>
                </a:solidFill>
              </a:rPr>
              <a:t>два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портала</a:t>
            </a:r>
          </a:p>
        </p:txBody>
      </p:sp>
      <p:pic>
        <p:nvPicPr>
          <p:cNvPr id="4098" name="Picture 2" descr="C:\Users\a.romashkina\Desktop\adbf6c51852771ab9edfef4e3f9fbdb607dd31a7_6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935" y="1347614"/>
            <a:ext cx="2947654" cy="10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239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159"/>
    </mc:Choice>
    <mc:Fallback>
      <p:transition spd="slow" advTm="10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67561E-6 L 0.12604 0.00215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9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8689" y="402335"/>
            <a:ext cx="7266623" cy="8595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ЛИЧНОМ КАБИНЕТЕ Я МОГУ:</a:t>
            </a:r>
            <a:endParaRPr lang="ru-RU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79662"/>
            <a:ext cx="2304256" cy="2160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indent="-27432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b="1"/>
            </a:lvl1pPr>
            <a:lvl2pPr marL="548640" indent="-27432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400">
                <a:solidFill>
                  <a:schemeClr val="tx2"/>
                </a:solidFill>
              </a:defRPr>
            </a:lvl2pPr>
            <a:lvl3pPr marL="822960" indent="-27432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1430" indent="-285750" algn="l">
              <a:spcAft>
                <a:spcPts val="20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b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Составить сразу несколько резюме при помощи конструктора</a:t>
            </a:r>
          </a:p>
          <a:p>
            <a:pPr marL="11430" indent="-285750" algn="l">
              <a:spcAft>
                <a:spcPts val="20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b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Редактировать свои резюме</a:t>
            </a:r>
          </a:p>
          <a:p>
            <a:pPr marL="11430" indent="-285750" algn="l">
              <a:spcAft>
                <a:spcPts val="20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b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Менять настройки видимости</a:t>
            </a:r>
          </a:p>
          <a:p>
            <a:pPr marL="11430" indent="-285750" algn="l">
              <a:spcAft>
                <a:spcPts val="20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b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20045" y="1211950"/>
            <a:ext cx="5256237" cy="3160000"/>
            <a:chOff x="3420045" y="1211950"/>
            <a:chExt cx="5256237" cy="31600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420045" y="1211950"/>
              <a:ext cx="5256237" cy="3160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.romashkina\Desktop\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721204"/>
              <a:ext cx="3899482" cy="2650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50216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15"/>
    </mc:Choice>
    <mc:Fallback>
      <p:transition spd="slow" advTm="5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420045" y="1786744"/>
            <a:ext cx="5256411" cy="2225166"/>
            <a:chOff x="3420045" y="1211950"/>
            <a:chExt cx="5256411" cy="222516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9583"/>
            <a:stretch/>
          </p:blipFill>
          <p:spPr bwMode="auto">
            <a:xfrm>
              <a:off x="3420132" y="1211950"/>
              <a:ext cx="5256237" cy="222516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420045" y="1491630"/>
              <a:ext cx="5256411" cy="1945486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2468259" y="484147"/>
            <a:ext cx="4207482" cy="719451"/>
            <a:chOff x="2468259" y="267494"/>
            <a:chExt cx="4207482" cy="71945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68259" y="267494"/>
              <a:ext cx="4207482" cy="71945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2548878" y="339502"/>
              <a:ext cx="4046245" cy="6474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МОЕ РЕЗЮМЕ</a:t>
              </a:r>
              <a:endPara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Текст 3"/>
          <p:cNvSpPr txBox="1">
            <a:spLocks/>
          </p:cNvSpPr>
          <p:nvPr/>
        </p:nvSpPr>
        <p:spPr>
          <a:xfrm>
            <a:off x="323528" y="1517297"/>
            <a:ext cx="2802914" cy="3070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2000"/>
              </a:spcAft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мое резюме стало видно работодателям, оно должно пройти 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модерацию</a:t>
            </a:r>
            <a:endParaRPr lang="ru-RU" sz="14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2000"/>
              </a:spcAft>
              <a:buClr>
                <a:srgbClr val="FF0000"/>
              </a:buClr>
            </a:pP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статусе я узнаю из списка моих вакансий</a:t>
            </a:r>
          </a:p>
          <a:p>
            <a:pPr algn="ctr">
              <a:spcAft>
                <a:spcPts val="2000"/>
              </a:spcAft>
              <a:buClr>
                <a:srgbClr val="FF0000"/>
              </a:buClr>
            </a:pP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Здесь же я могу посмотреть тех, кто его просматривал!</a:t>
            </a:r>
          </a:p>
          <a:p>
            <a:pPr algn="ctr">
              <a:spcAft>
                <a:spcPts val="2000"/>
              </a:spcAft>
            </a:pPr>
            <a:endParaRPr lang="ru-RU" sz="14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218" y="3472251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91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80"/>
    </mc:Choice>
    <mc:Fallback>
      <p:transition spd="slow" advTm="4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44849E-6 L 0.10643 -0.00216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238" y="1450010"/>
            <a:ext cx="2435595" cy="52323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В.В. ПУТИН:</a:t>
            </a:r>
            <a:endParaRPr lang="ru-RU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1396378"/>
            <a:ext cx="5760640" cy="2831556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4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«Нужно оказать людям </a:t>
            </a:r>
            <a:endParaRPr lang="en-US" sz="2400" i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информационную </a:t>
            </a:r>
            <a:r>
              <a:rPr lang="ru-RU" sz="24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поддержку, </a:t>
            </a:r>
            <a:endParaRPr lang="en-US" sz="2400" i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включая </a:t>
            </a:r>
            <a:r>
              <a:rPr lang="ru-RU" sz="24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endParaRPr lang="en-US" sz="2400" i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4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общефедеральной </a:t>
            </a:r>
            <a:r>
              <a:rPr lang="ru-RU" sz="2400" b="1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базы </a:t>
            </a:r>
            <a:endParaRPr lang="en-US" sz="2400" b="1" i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400" b="1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вакансий</a:t>
            </a:r>
            <a:r>
              <a:rPr lang="ru-RU" sz="24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чтобы каждый </a:t>
            </a:r>
            <a:r>
              <a:rPr lang="ru-RU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  <a:endParaRPr lang="en-US" sz="2400" i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 </a:t>
            </a:r>
            <a:r>
              <a:rPr lang="ru-RU" sz="24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увидеть, в каком регионе он </a:t>
            </a:r>
            <a:endParaRPr lang="en-US" sz="2400" i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ru-RU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 </a:t>
            </a:r>
            <a:r>
              <a:rPr lang="ru-RU" sz="24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найти хорошую </a:t>
            </a:r>
            <a:r>
              <a:rPr lang="ru-RU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работу». </a:t>
            </a:r>
            <a:endParaRPr lang="ru-RU" sz="24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3780" y="267495"/>
            <a:ext cx="3436440" cy="719451"/>
            <a:chOff x="2853780" y="267495"/>
            <a:chExt cx="3436440" cy="71945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53780" y="267495"/>
              <a:ext cx="3436440" cy="71945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229332" y="376377"/>
              <a:ext cx="268535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ПОСЛАНИЕ ПРЕЗИДЕНТА</a:t>
              </a:r>
              <a:endParaRPr lang="ru-RU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46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793"/>
    </mc:Choice>
    <mc:Fallback>
      <p:transition spd="slow" advTm="12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8689" y="339502"/>
            <a:ext cx="7266623" cy="8595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РАЗМЕСТИЛ РЕЗЮМЕ </a:t>
            </a:r>
          </a:p>
          <a:p>
            <a:r>
              <a:rPr lang="ru-RU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ПОЛУЧИЛ ПЕРВЫЕ ОТКЛИКИ И ПРИГЛАШЕНИЯ!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083990" y="1196414"/>
            <a:ext cx="4976021" cy="3607584"/>
            <a:chOff x="2083990" y="1196414"/>
            <a:chExt cx="4976021" cy="3607584"/>
          </a:xfrm>
        </p:grpSpPr>
        <p:pic>
          <p:nvPicPr>
            <p:cNvPr id="4" name="Picture 2" descr="C:\Users\a.romashkina\Desktop\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094"/>
            <a:stretch/>
          </p:blipFill>
          <p:spPr bwMode="auto">
            <a:xfrm>
              <a:off x="2083990" y="1196414"/>
              <a:ext cx="4976021" cy="360758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/>
            <p:nvPr/>
          </p:nvPicPr>
          <p:blipFill rotWithShape="1">
            <a:blip r:embed="rId4"/>
            <a:srcRect b="2097"/>
            <a:stretch/>
          </p:blipFill>
          <p:spPr>
            <a:xfrm>
              <a:off x="2083990" y="1441993"/>
              <a:ext cx="4976021" cy="33620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61451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9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721"/>
    </mc:Choice>
    <mc:Fallback>
      <p:transition spd="slow" advTm="9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6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0592E-6 L 0.06303 -0.00462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6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468259" y="267493"/>
            <a:ext cx="4207482" cy="792089"/>
            <a:chOff x="2468259" y="194857"/>
            <a:chExt cx="4207482" cy="79208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68259" y="194858"/>
              <a:ext cx="4207482" cy="79208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2915816" y="194857"/>
              <a:ext cx="3247257" cy="6474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ИНФОРМАЦИОННЫЕ ТЕРМИНАЛЫ</a:t>
              </a:r>
              <a:endPara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Текст 3"/>
          <p:cNvSpPr txBox="1">
            <a:spLocks/>
          </p:cNvSpPr>
          <p:nvPr/>
        </p:nvSpPr>
        <p:spPr>
          <a:xfrm>
            <a:off x="1115616" y="1170062"/>
            <a:ext cx="691276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для доступа к общероссийской базе вакансий я могу воспользоваться информационным терминалом</a:t>
            </a:r>
            <a:endParaRPr lang="ru-RU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2214" y="2104282"/>
            <a:ext cx="2256893" cy="863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ПОНЯТНЫЙ ПОИСК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480" y="3292122"/>
            <a:ext cx="2422360" cy="863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МИНИ-ВЕРСИЯ САЙТА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6136" y="2104282"/>
            <a:ext cx="2780982" cy="863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МОБИЛЬНОСТИ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16095" y="3292122"/>
            <a:ext cx="2341064" cy="863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УДОБНЫЕ ВОЗМОЖНОСТИ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D:\БФТ\2014\Презентации\роструд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704" y="1529919"/>
            <a:ext cx="2218593" cy="370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0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328"/>
    </mc:Choice>
    <mc:Fallback>
      <p:transition spd="slow" advTm="5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/>
      <p:bldP spid="26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09361" y="937086"/>
            <a:ext cx="3125278" cy="312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74726" y="195486"/>
            <a:ext cx="5594548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если я работодатель?</a:t>
            </a:r>
            <a:endParaRPr lang="ru-RU" sz="3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4621" y="4357722"/>
            <a:ext cx="429476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cap="all" dirty="0" smtClean="0">
                <a:solidFill>
                  <a:srgbClr val="E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найти сотрудника?</a:t>
            </a:r>
            <a:endParaRPr lang="ru-RU" sz="2300" dirty="0">
              <a:solidFill>
                <a:srgbClr val="EA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88535" y="1275981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4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97030" y="1924053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40935" y="2355726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33517" y="1131590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32823" y="2920994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70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56349" y="2555991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75656" y="987574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6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31057" y="2356101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074962" y="2787774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7544" y="1563638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43937" y="3353042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4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0376" y="2988039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074962" y="1860429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4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5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09"/>
    </mc:Choice>
    <mc:Fallback>
      <p:transition spd="slow" advTm="3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8689" y="339502"/>
            <a:ext cx="7266623" cy="4297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ПОРТАЛЕ «РАБОТА В РОССИИ» Я МОГУ: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08035" y="1144398"/>
            <a:ext cx="5727930" cy="34435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66813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535016" y="1144398"/>
            <a:ext cx="6073969" cy="2507472"/>
            <a:chOff x="1861167" y="1413684"/>
            <a:chExt cx="5421665" cy="2238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857" t="29227" r="29769" b="46975"/>
            <a:stretch/>
          </p:blipFill>
          <p:spPr bwMode="auto">
            <a:xfrm>
              <a:off x="1861167" y="1413684"/>
              <a:ext cx="5421665" cy="178839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861167" y="2787774"/>
              <a:ext cx="5421665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67744" y="287008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НАЙТИ</a:t>
            </a:r>
          </a:p>
          <a:p>
            <a:pPr algn="ctr"/>
            <a:r>
              <a:rPr lang="ru-RU" sz="10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РЕЗЮМЕ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2859782"/>
            <a:ext cx="145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ДОБАВИТЬ</a:t>
            </a:r>
          </a:p>
          <a:p>
            <a:pPr algn="ctr"/>
            <a:r>
              <a:rPr lang="ru-RU" sz="10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ВАКАНСИЮ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1688" y="2859782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ВОЗМОЖНОСТЯМИ </a:t>
            </a:r>
            <a:r>
              <a:rPr lang="ru-RU" sz="10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ПОРТАЛА</a:t>
            </a:r>
            <a:endParaRPr lang="ru-RU" sz="1000" dirty="0">
              <a:solidFill>
                <a:srgbClr val="FF0D0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59892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453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16"/>
    </mc:Choice>
    <mc:Fallback>
      <p:transition spd="slow" advTm="5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64198E-7 L 0.16545 0.003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679E-6 L 0.41753 -0.00278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8689" y="339502"/>
            <a:ext cx="7266623" cy="4297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НАЙТИ РЕЗЮМЕ СОИСКАТЕЛЯ ЛЕГКО!</a:t>
            </a:r>
            <a:endParaRPr lang="ru-RU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08035" y="1144398"/>
            <a:ext cx="5727930" cy="34435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7711" y="2715766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233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72"/>
    </mc:Choice>
    <mc:Fallback>
      <p:transition spd="slow" advTm="2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3097" y="267494"/>
            <a:ext cx="8097807" cy="5132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ПОМОЩЬЮ УДОБНОГО ПОИСКА </a:t>
            </a:r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ЛЕГКО НАЙДУ НУЖНОГО СОТРУДНИКА!</a:t>
            </a:r>
          </a:p>
          <a:p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СОВЕРШЕННО БЕСПЛАТНО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1059582"/>
            <a:ext cx="28803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0070" lvl="1" indent="-285750" algn="r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профессии</a:t>
            </a:r>
          </a:p>
          <a:p>
            <a:pPr marL="560070" lvl="1" indent="-285750" algn="r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региону</a:t>
            </a:r>
          </a:p>
          <a:p>
            <a:pPr marL="560070" lvl="1" indent="-285750" algn="r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уровню заработной платы</a:t>
            </a:r>
          </a:p>
          <a:p>
            <a:pPr marL="560070" lvl="1" indent="-285750" algn="r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стажу работы</a:t>
            </a:r>
          </a:p>
          <a:p>
            <a:pPr marL="560070" lvl="1" indent="-285750" algn="r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гражданству </a:t>
            </a:r>
          </a:p>
          <a:p>
            <a:pPr marL="560070" lvl="1" indent="-285750" algn="r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типу занятости</a:t>
            </a:r>
          </a:p>
          <a:p>
            <a:pPr marL="560070" lvl="1" indent="-285750" algn="r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графику работы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347886" y="4558630"/>
            <a:ext cx="8448228" cy="533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ru-RU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ПРИГЛАСИТЬ ЕГО НА СОБЕСЕДОВАНИЕ СМОГУ, ТОЛЬКО 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ПРОЙДЯ АВТОРИЗАЦИЮ!</a:t>
            </a:r>
          </a:p>
          <a:p>
            <a:pPr indent="0" algn="ctr"/>
            <a:endParaRPr lang="ru-RU" sz="1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03848" y="1085069"/>
            <a:ext cx="5256584" cy="3160000"/>
            <a:chOff x="3419872" y="1085069"/>
            <a:chExt cx="5256584" cy="3160000"/>
          </a:xfrm>
        </p:grpSpPr>
        <p:pic>
          <p:nvPicPr>
            <p:cNvPr id="3" name="Picture 3" descr="C:\Users\a.romashkina\Desktop\ojb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085069"/>
              <a:ext cx="5256584" cy="3160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872" y="1563638"/>
              <a:ext cx="4012584" cy="2681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3554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80"/>
    </mc:Choice>
    <mc:Fallback>
      <p:transition spd="slow" advTm="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8689" y="267494"/>
            <a:ext cx="7266623" cy="4297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 РЕГИСТРАЦИИ ПРОСТ!</a:t>
            </a:r>
            <a:endParaRPr lang="ru-RU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08035" y="915566"/>
            <a:ext cx="5727930" cy="34435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86934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323528" y="1478822"/>
            <a:ext cx="2304255" cy="296446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Достаточно указать: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качестве логина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Придумать пароль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08036" y="915566"/>
            <a:ext cx="5727928" cy="34435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72652" y="2918982"/>
            <a:ext cx="68480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ivanov@ivanov.ru</a:t>
            </a:r>
            <a:endParaRPr lang="ru-RU" sz="5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2652" y="3063578"/>
            <a:ext cx="739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••••••••</a:t>
            </a:r>
            <a:endParaRPr lang="ru-RU" sz="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4555421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 работодателе проверяются операторами портала!</a:t>
            </a:r>
          </a:p>
        </p:txBody>
      </p:sp>
    </p:spTree>
    <p:extLst>
      <p:ext uri="{BB962C8B-B14F-4D97-AF65-F5344CB8AC3E}">
        <p14:creationId xmlns:p14="http://schemas.microsoft.com/office/powerpoint/2010/main" xmlns="" val="241675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97"/>
    </mc:Choice>
    <mc:Fallback>
      <p:transition spd="slow" advTm="4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1.23457E-6 L 0.11806 -0.0012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uiExpand="1" build="p"/>
      <p:bldP spid="8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8689" y="267494"/>
            <a:ext cx="7266623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ЛИЧНОМ КАБИНЕТЕ Я МОГУ:</a:t>
            </a:r>
            <a:endParaRPr lang="ru-RU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08036" y="1347614"/>
            <a:ext cx="5727928" cy="3443576"/>
            <a:chOff x="1708036" y="1144398"/>
            <a:chExt cx="5727928" cy="34435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708036" y="1144398"/>
              <a:ext cx="5727928" cy="344357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/>
            <p:nvPr/>
          </p:nvPicPr>
          <p:blipFill rotWithShape="1">
            <a:blip r:embed="rId4"/>
            <a:srcRect b="6819"/>
            <a:stretch/>
          </p:blipFill>
          <p:spPr>
            <a:xfrm>
              <a:off x="2222139" y="1635646"/>
              <a:ext cx="4699722" cy="2952328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708036" y="3939902"/>
              <a:ext cx="514103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804248" y="3939902"/>
              <a:ext cx="63171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1500" y="699542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ПОМОЩЬЮ КОНСТРУКТОРА ВАКАНСИЙ БЫСТРО СОЗДАТЬ </a:t>
            </a:r>
            <a:endParaRPr lang="ru-RU" sz="16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РЕДАКТИРОВАТЬ ВАКАНСИИ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419338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02"/>
    </mc:Choice>
    <mc:Fallback>
      <p:transition spd="slow" advTm="5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8689" y="402335"/>
            <a:ext cx="7266623" cy="8595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СПЕЦИАЛЬНЫМ ИНДИКАТОРАМ МНЕ ВИДНЫ: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95686"/>
            <a:ext cx="3059832" cy="2160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indent="-27432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b="1"/>
            </a:lvl1pPr>
            <a:lvl2pPr marL="548640" indent="-27432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400">
                <a:solidFill>
                  <a:schemeClr val="tx2"/>
                </a:solidFill>
              </a:defRPr>
            </a:lvl2pPr>
            <a:lvl3pPr marL="822960" indent="-27432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1430" indent="-285750" algn="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b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статус модерации вакансии</a:t>
            </a:r>
          </a:p>
          <a:p>
            <a:pPr marL="11430" indent="-285750" algn="r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4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" indent="-285750" algn="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b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просмотры вакансий</a:t>
            </a:r>
          </a:p>
          <a:p>
            <a:pPr marL="11430" indent="-285750" algn="r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4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" indent="-285750" algn="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b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видимость вакансий</a:t>
            </a:r>
          </a:p>
          <a:p>
            <a:pPr marL="11430" indent="-285750" algn="l">
              <a:spcAft>
                <a:spcPts val="20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b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420044" y="1211950"/>
            <a:ext cx="5256238" cy="3370808"/>
            <a:chOff x="3420044" y="1211950"/>
            <a:chExt cx="5256238" cy="3370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420045" y="1211950"/>
              <a:ext cx="5256237" cy="31600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/>
            <p:cNvPicPr/>
            <p:nvPr/>
          </p:nvPicPr>
          <p:blipFill rotWithShape="1">
            <a:blip r:embed="rId5"/>
            <a:srcRect t="1" b="1488"/>
            <a:stretch/>
          </p:blipFill>
          <p:spPr>
            <a:xfrm>
              <a:off x="3420044" y="1463244"/>
              <a:ext cx="5256237" cy="311951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84526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85"/>
    </mc:Choice>
    <mc:Fallback>
      <p:transition spd="slow" advTm="4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941489" y="1131590"/>
            <a:ext cx="5261023" cy="3520040"/>
            <a:chOff x="3420045" y="1211950"/>
            <a:chExt cx="5261023" cy="35200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420045" y="1211950"/>
              <a:ext cx="5256237" cy="31600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/>
            <p:cNvPicPr/>
            <p:nvPr/>
          </p:nvPicPr>
          <p:blipFill rotWithShape="1">
            <a:blip r:embed="rId4"/>
            <a:srcRect b="11612"/>
            <a:stretch/>
          </p:blipFill>
          <p:spPr>
            <a:xfrm>
              <a:off x="3420045" y="1440355"/>
              <a:ext cx="5261023" cy="3291635"/>
            </a:xfrm>
            <a:prstGeom prst="rect">
              <a:avLst/>
            </a:prstGeom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938689" y="267494"/>
            <a:ext cx="7266623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ЛИЧНОМ КАБИНЕТЕ Я МОГУ:</a:t>
            </a:r>
            <a:endParaRPr lang="ru-RU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500" y="699542"/>
            <a:ext cx="9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ОТСЛЕЖИВАТЬ ОТКЛИКИ НА СВОИ ВАКАНСИИ</a:t>
            </a:r>
          </a:p>
        </p:txBody>
      </p:sp>
      <p:pic>
        <p:nvPicPr>
          <p:cNvPr id="13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1489" y="3219822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27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39"/>
    </mc:Choice>
    <mc:Fallback>
      <p:transition spd="slow" advTm="4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4958E-6 L 0.19323 0.00464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776" y="319892"/>
            <a:ext cx="6971841" cy="39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683568" y="1419622"/>
            <a:ext cx="2162276" cy="2160240"/>
            <a:chOff x="6172200" y="4590092"/>
            <a:chExt cx="1888687" cy="188690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172200" y="4590092"/>
              <a:ext cx="1888687" cy="1734508"/>
              <a:chOff x="6408751" y="4525056"/>
              <a:chExt cx="1888687" cy="1734508"/>
            </a:xfrm>
          </p:grpSpPr>
          <p:pic>
            <p:nvPicPr>
              <p:cNvPr id="17" name="Picture 3" descr="D:\БФТ\2014\Иконки png\se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8751" y="4525056"/>
                <a:ext cx="1734508" cy="1734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D:\БФТ\2014\Иконки png\Accountin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8001" y="5488672"/>
                <a:ext cx="809437" cy="667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3" descr="D:\БФТ\2014\Иконки png\069742-blue-metallic-orb-icon-alphanumeric-percent-sig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5662083"/>
              <a:ext cx="698500" cy="81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D:\БФТ\2014\Иконки png\App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17838"/>
            <a:ext cx="1683713" cy="16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БФТ\2014\Иконки png\devicelock-product-icon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503" y="1634617"/>
            <a:ext cx="1900609" cy="20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623982"/>
            <a:ext cx="2435595" cy="1108008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трудовой занятости населения и снижение уровня безработицы </a:t>
            </a:r>
            <a:endParaRPr lang="ru-RU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7268" y="3623982"/>
            <a:ext cx="2729465" cy="892564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Стимулирование трудовой миграции в Российской Федерации</a:t>
            </a:r>
            <a:endParaRPr lang="ru-RU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3623982"/>
            <a:ext cx="2302718" cy="892564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общероссийской базы вакансий</a:t>
            </a:r>
            <a:endParaRPr lang="ru-RU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53780" y="267495"/>
            <a:ext cx="3436440" cy="719451"/>
            <a:chOff x="2853780" y="267495"/>
            <a:chExt cx="3436440" cy="7194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53780" y="267495"/>
              <a:ext cx="3436440" cy="71945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613247" y="376377"/>
              <a:ext cx="191751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ЦЕЛИ СОЗДАНИЯ</a:t>
              </a:r>
              <a:endParaRPr lang="ru-RU" sz="1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6100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37"/>
    </mc:Choice>
    <mc:Fallback>
      <p:transition spd="slow" advTm="5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75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75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38689" y="267494"/>
            <a:ext cx="7266623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ЛИЧНОМ КАБИНЕТЕ Я МОГУ:</a:t>
            </a:r>
            <a:endParaRPr lang="ru-RU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00" y="699542"/>
            <a:ext cx="9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indent="-285750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ПРИГЛАШАТЬ КАНДИДАТОВ НА СОБЕСЕДОВАНИЯ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941489" y="1131590"/>
            <a:ext cx="5256237" cy="3160000"/>
            <a:chOff x="1941489" y="1131590"/>
            <a:chExt cx="5256237" cy="316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941489" y="1131590"/>
              <a:ext cx="5256237" cy="31600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6" descr="image0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23" y="1635646"/>
              <a:ext cx="3540155" cy="265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54458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17"/>
    </mc:Choice>
    <mc:Fallback>
      <p:transition spd="slow" advTm="5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2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AutoShape 4" descr="Картинки по запросу headhunter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437442" y="267495"/>
            <a:ext cx="4269117" cy="864095"/>
            <a:chOff x="2794760" y="267495"/>
            <a:chExt cx="3554494" cy="71945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53780" y="267495"/>
              <a:ext cx="3436440" cy="71945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794760" y="361568"/>
              <a:ext cx="3554494" cy="538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СОТРУДНИЧЕСТВО С </a:t>
              </a:r>
              <a:r>
                <a:rPr lang="ru-RU" sz="1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КРУПНЕЙШИМИ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РАБОТОДАТЕЛЯМИ И ПОРТАЛАМИ</a:t>
              </a:r>
            </a:p>
            <a:p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6" name="Picture 2" descr="C:\Users\a.romashkina\Desktop\logo-job-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599" y="3920224"/>
            <a:ext cx="1959652" cy="4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.romashkina\Desktop\logo-hh-r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599" y="2472154"/>
            <a:ext cx="1959652" cy="10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.romashkina\Desktop\logo-pochta-rossii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9700"/>
            <a:ext cx="1296136" cy="6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.romashkina\Desktop\31707100_1220522992_yandex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599" y="1419622"/>
            <a:ext cx="1959652" cy="7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.romashkina\Desktop\sberbank20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568023"/>
            <a:ext cx="3312360" cy="6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.romashkina\Desktop\122258_121579472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652132"/>
            <a:ext cx="1574677" cy="7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.romashkina\Desktop\logo-rostehnologi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07637"/>
            <a:ext cx="3581404" cy="10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406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584"/>
    </mc:Choice>
    <mc:Fallback>
      <p:transition spd="slow" advTm="10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853780" y="267495"/>
            <a:ext cx="3436440" cy="719451"/>
            <a:chOff x="2853780" y="267495"/>
            <a:chExt cx="3436440" cy="719451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53780" y="267495"/>
              <a:ext cx="3436440" cy="71945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444133" y="290816"/>
              <a:ext cx="22557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ПЕРСПЕКТИВЫ </a:t>
              </a:r>
              <a:endParaRPr lang="ru-RU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5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РАЗВИТИЯ </a:t>
              </a:r>
              <a:r>
                <a:rPr lang="ru-RU" sz="15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ПОРТАЛА</a:t>
              </a:r>
              <a:endParaRPr lang="ru-RU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259632" y="2511355"/>
            <a:ext cx="11400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endParaRPr lang="ru-RU" sz="13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3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</a:t>
            </a:r>
            <a:r>
              <a:rPr lang="ru-RU" sz="1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-центра</a:t>
            </a:r>
            <a:endParaRPr lang="ru-RU" sz="1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9759" y="2511355"/>
            <a:ext cx="25982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Государственные услуги в электронном виде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6439" y="2511355"/>
            <a:ext cx="26414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реализации программ по мобильности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69680" y="4383563"/>
            <a:ext cx="22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Мобильная версия портала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8397" y="4383563"/>
            <a:ext cx="27393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Единой системы в сфере занятости</a:t>
            </a:r>
          </a:p>
        </p:txBody>
      </p:sp>
      <p:pic>
        <p:nvPicPr>
          <p:cNvPr id="26" name="Picture 6" descr="D:\БФТ\2014\Презентации\роструд\мо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5712" y="3085056"/>
            <a:ext cx="671657" cy="128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.romashkina\Desktop\Document-with-red-tick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808" y="1218950"/>
            <a:ext cx="1558082" cy="14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.romashkina\Desktop\niEy98Md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157" y="1448196"/>
            <a:ext cx="990523" cy="9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911972" y="3218877"/>
            <a:ext cx="1388220" cy="1185536"/>
            <a:chOff x="5076056" y="3147814"/>
            <a:chExt cx="1388220" cy="1185536"/>
          </a:xfrm>
        </p:grpSpPr>
        <p:pic>
          <p:nvPicPr>
            <p:cNvPr id="7175" name="Picture 7" descr="D:\БФТ\2014\Иконки png\serve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147814"/>
              <a:ext cx="1185536" cy="118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D:\БФТ\2014\Иконки png\w512h5121339253474Database1512x51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263" y="3629195"/>
              <a:ext cx="641013" cy="64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6491842" y="1202653"/>
            <a:ext cx="1743843" cy="1396331"/>
            <a:chOff x="6491842" y="1131590"/>
            <a:chExt cx="1743843" cy="1396331"/>
          </a:xfrm>
        </p:grpSpPr>
        <p:pic>
          <p:nvPicPr>
            <p:cNvPr id="7171" name="Picture 3" descr="D:\БФТ\2014\Иконки png\Activity-Monitor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842" y="1131590"/>
              <a:ext cx="1380454" cy="138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D:\БФТ\2014\Иконки png\Zoom_SH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84897" y="1377133"/>
              <a:ext cx="1150788" cy="1150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1044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993"/>
    </mc:Choice>
    <mc:Fallback>
      <p:transition spd="slow" advTm="8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8365" y="1712325"/>
            <a:ext cx="2083560" cy="20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1137676"/>
            <a:ext cx="3162264" cy="316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09900" y="195486"/>
            <a:ext cx="3124200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соискателя</a:t>
            </a:r>
            <a:endParaRPr lang="ru-RU" sz="3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4211960" y="1008112"/>
            <a:ext cx="4608512" cy="3507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могу </a:t>
            </a:r>
            <a:r>
              <a:rPr lang="ru-RU" sz="15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быстро и легко 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разместить резюме и </a:t>
            </a:r>
            <a:r>
              <a:rPr lang="ru-RU" sz="15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найти работу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Сравнить регионы и </a:t>
            </a:r>
            <a:r>
              <a:rPr lang="ru-RU" sz="15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найти привлекательные возможности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работы по всей стране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уверен в </a:t>
            </a:r>
            <a:r>
              <a:rPr lang="ru-RU" sz="15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полноте и достоверности 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 о вакансиях в каждом регионе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Мне больше </a:t>
            </a:r>
            <a:r>
              <a:rPr lang="ru-RU" sz="15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надо ждать в очереди 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службах занятости, так как Портал уже с ними сотрудничает!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появлении новых интересных вакансий я получаю </a:t>
            </a:r>
            <a:r>
              <a:rPr lang="ru-RU" sz="15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23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49"/>
    </mc:Choice>
    <mc:Fallback>
      <p:transition spd="slow" advTm="11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2716E-6 L 0.05451 -0.00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0549" y="1724509"/>
            <a:ext cx="2059191" cy="20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86794" y="195486"/>
            <a:ext cx="4370412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работодателя</a:t>
            </a:r>
            <a:endParaRPr lang="ru-RU" sz="3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211960" y="1563638"/>
            <a:ext cx="4536504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получаю </a:t>
            </a:r>
            <a:r>
              <a:rPr lang="ru-RU" sz="15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бесплатный доступ </a:t>
            </a: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 всем возможностям Портала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Пользуюсь</a:t>
            </a:r>
            <a:r>
              <a:rPr lang="ru-RU" sz="15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удобным механизмом </a:t>
            </a: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поиска соискателей и управления 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вакансиями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 </a:t>
            </a:r>
            <a:r>
              <a:rPr lang="ru-RU" sz="15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публиковать вакансии</a:t>
            </a: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минуя прямое обращение в службу 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занятости, в т.ч. и из основных кадровых систем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</a:t>
            </a: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государственном портале 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интеграция со службами занятости позволит значительно </a:t>
            </a:r>
            <a:r>
              <a:rPr lang="ru-RU" sz="15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увеличить охват 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могу провести интервью как </a:t>
            </a:r>
            <a:r>
              <a:rPr lang="ru-RU" sz="15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так и </a:t>
            </a:r>
            <a:r>
              <a:rPr lang="ru-RU" sz="15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дистанционно</a:t>
            </a:r>
            <a:endParaRPr lang="ru-RU" sz="15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2061" y="1156169"/>
            <a:ext cx="3125278" cy="312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1953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46"/>
    </mc:Choice>
    <mc:Fallback>
      <p:transition spd="slow" advTm="7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2716E-6 L 0.05451 -0.00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0549" y="1724509"/>
            <a:ext cx="2059191" cy="20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86794" y="195486"/>
            <a:ext cx="4370412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государства</a:t>
            </a:r>
            <a:endParaRPr lang="ru-RU" sz="3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211960" y="1444201"/>
            <a:ext cx="4680520" cy="335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Повышает </a:t>
            </a:r>
            <a:r>
              <a:rPr lang="ru-RU" sz="15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управления занятостью </a:t>
            </a: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 на государственном 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уровне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Предоставляет возможность </a:t>
            </a:r>
            <a:r>
              <a:rPr lang="ru-RU" sz="15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управлять потоками трудовой миграции </a:t>
            </a: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предоставление актуальной информации о регионах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Обеспечивает интеграцию с информационными системами органов государственной власти, что </a:t>
            </a:r>
            <a:r>
              <a:rPr lang="ru-RU" sz="15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повышает эффективность взаимодействия </a:t>
            </a: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 структур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2061" y="1156169"/>
            <a:ext cx="3125278" cy="312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927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40"/>
    </mc:Choice>
    <mc:Fallback>
      <p:transition spd="slow" advTm="8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2716E-6 L 0.05451 -0.00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D:\БФТ\2014\Презентации\роструд\Материал\пд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048" y="1779662"/>
            <a:ext cx="4453905" cy="97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750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90"/>
    </mc:Choice>
    <mc:Fallback>
      <p:transition spd="slow" advTm="4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-2" y="97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203598"/>
            <a:ext cx="16169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ЦЕНТРЫ ЗАНЯТОСТИ</a:t>
            </a: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3546" y="1203598"/>
            <a:ext cx="16169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РАБОТОДАТЕЛИ самостоятельно</a:t>
            </a: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203598"/>
            <a:ext cx="22398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КОММЕРЧЕСКИЕ ПОРТАЛЫ В СФЕРЕ ЗАНЯТОСТИ</a:t>
            </a: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53780" y="267495"/>
            <a:ext cx="3436440" cy="719451"/>
            <a:chOff x="2853780" y="267495"/>
            <a:chExt cx="3436440" cy="71945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53780" y="267495"/>
              <a:ext cx="3436440" cy="71945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274214" y="376377"/>
              <a:ext cx="259558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НАПОЛНЕНИЕ ПОРТАЛА</a:t>
              </a:r>
              <a:endParaRPr lang="ru-RU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956607" y="2498581"/>
            <a:ext cx="5230787" cy="1281151"/>
            <a:chOff x="2045325" y="2513174"/>
            <a:chExt cx="5230787" cy="1426728"/>
          </a:xfrm>
        </p:grpSpPr>
        <p:cxnSp>
          <p:nvCxnSpPr>
            <p:cNvPr id="10" name="Соединительная линия уступом 9"/>
            <p:cNvCxnSpPr/>
            <p:nvPr/>
          </p:nvCxnSpPr>
          <p:spPr>
            <a:xfrm>
              <a:off x="2045325" y="2513175"/>
              <a:ext cx="2526673" cy="490622"/>
            </a:xfrm>
            <a:prstGeom prst="bentConnector3">
              <a:avLst>
                <a:gd name="adj1" fmla="val -188"/>
              </a:avLst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оединительная линия уступом 12"/>
            <p:cNvCxnSpPr/>
            <p:nvPr/>
          </p:nvCxnSpPr>
          <p:spPr>
            <a:xfrm rot="10800000" flipV="1">
              <a:off x="4572000" y="2513174"/>
              <a:ext cx="2704112" cy="490621"/>
            </a:xfrm>
            <a:prstGeom prst="bentConnector3">
              <a:avLst>
                <a:gd name="adj1" fmla="val -85"/>
              </a:avLst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572000" y="2658751"/>
              <a:ext cx="5" cy="128115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1874973" y="4299942"/>
            <a:ext cx="16169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ИНФОМАТ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47381" y="4299942"/>
            <a:ext cx="16169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МОБИЛЬНАЯ ВЕРСИЯ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49610" y="3200653"/>
            <a:ext cx="2300764" cy="13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675173" y="4614396"/>
            <a:ext cx="16169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 РОССИИ</a:t>
            </a:r>
            <a:endParaRPr lang="ru-RU" sz="11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72089" y="1617750"/>
            <a:ext cx="903967" cy="10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799069" y="1688950"/>
            <a:ext cx="869275" cy="737623"/>
            <a:chOff x="7436313" y="1968659"/>
            <a:chExt cx="954086" cy="809589"/>
          </a:xfrm>
        </p:grpSpPr>
        <p:pic>
          <p:nvPicPr>
            <p:cNvPr id="3074" name="Picture 2" descr="C:\Users\a.romashkina\Desktop\logo-job-ru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313" y="2571750"/>
              <a:ext cx="954086" cy="20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a.romashkina\Desktop\logo-hh-ru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313" y="1968659"/>
              <a:ext cx="954086" cy="53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1583549" y="1647036"/>
            <a:ext cx="1044235" cy="923553"/>
            <a:chOff x="1583549" y="1656622"/>
            <a:chExt cx="1044235" cy="923553"/>
          </a:xfrm>
        </p:grpSpPr>
        <p:pic>
          <p:nvPicPr>
            <p:cNvPr id="3077" name="Picture 5" descr="D:\БФТ\2014\Иконки png\office_buildin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549" y="1656622"/>
              <a:ext cx="923553" cy="923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a.romashkina\Desktop\centr-zanyatosti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970344"/>
              <a:ext cx="648072" cy="31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D:\БФТ\2014\Презентации\роструд\моб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37022"/>
            <a:ext cx="502568" cy="9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БФТ\2014\Презентации\роструд\Рисунок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80" y="3291830"/>
            <a:ext cx="659344" cy="110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5508104" y="3822096"/>
            <a:ext cx="5888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903037" y="3822096"/>
            <a:ext cx="5888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016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25"/>
    </mc:Choice>
    <mc:Fallback>
      <p:transition spd="slow" advTm="6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0" grpId="0"/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339" y="2003005"/>
            <a:ext cx="6453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ЧЕМ 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ОТЛИЧИЕ ПОРТАЛА</a:t>
            </a: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АНАЛОГИЧНЫХ КОММЕРЧЕСКИХ РЕШЕНИЙ?</a:t>
            </a:r>
            <a:endParaRPr lang="ru-RU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6854" y="1230812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СОИСКАТЕЛЯ 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63932" y="1230812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РАБОТОДАТЕЛЯ 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56150" y="1240104"/>
            <a:ext cx="223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ГОСУДАРСТВА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011910"/>
            <a:ext cx="25202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sz="1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вакансий из центров занятости населения</a:t>
            </a:r>
            <a:r>
              <a:rPr lang="ru-RU" sz="1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которых нет на коммерческих сайтах.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84168" y="4011910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Совершенно бесплатно!  </a:t>
            </a:r>
          </a:p>
          <a:p>
            <a:pPr lvl="0" algn="ctr"/>
            <a:r>
              <a:rPr lang="ru-RU" sz="1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</a:t>
            </a:r>
            <a:r>
              <a:rPr lang="ru-RU" sz="1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остальные коммерческие порталы для работодателя платные, и стоимость пользования высока.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06994" y="4011910"/>
            <a:ext cx="31300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</a:t>
            </a:r>
            <a:r>
              <a:rPr lang="ru-RU" sz="1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потоками трудовой миграции и создание условий для снижения уровня безработных граждан</a:t>
            </a:r>
            <a:endParaRPr lang="ru-RU" sz="1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0220" y="1784333"/>
            <a:ext cx="2083560" cy="20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1405" y="1784332"/>
            <a:ext cx="2081189" cy="208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519066" y="1781959"/>
            <a:ext cx="2083562" cy="2083562"/>
            <a:chOff x="5772371" y="2331246"/>
            <a:chExt cx="1248616" cy="1248616"/>
          </a:xfrm>
        </p:grpSpPr>
        <p:sp>
          <p:nvSpPr>
            <p:cNvPr id="8" name="Овал 7"/>
            <p:cNvSpPr/>
            <p:nvPr/>
          </p:nvSpPr>
          <p:spPr>
            <a:xfrm>
              <a:off x="5772371" y="2331246"/>
              <a:ext cx="1248616" cy="1248616"/>
            </a:xfrm>
            <a:prstGeom prst="ellipse">
              <a:avLst/>
            </a:prstGeom>
            <a:solidFill>
              <a:srgbClr val="F7F1E9"/>
            </a:solidFill>
            <a:ln w="648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pic>
          <p:nvPicPr>
            <p:cNvPr id="9" name="Picture 2" descr="https://upload.wikimedia.org/wikipedia/commons/thumb/2/29/Coat_of_Arms_of_the_Russian_Federation_2.svg/200px-Coat_of_Arms_of_the_Russian_Federation_2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614" y="2416742"/>
              <a:ext cx="984131" cy="107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2819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490"/>
    </mc:Choice>
    <mc:Fallback>
      <p:transition spd="slow" advTm="9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3.58025E-6 L -0.00087 -0.3481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74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4.32099E-6 L -2.77778E-7 -0.3512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2716E-6 L -0.30712 0.00031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31181 5.55112E-17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0712 1.11111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4568E-6 L 0.30243 -2.34568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uiExpand="1" build="allAtOnce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8365" y="1712325"/>
            <a:ext cx="2083560" cy="20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90868" y="918593"/>
            <a:ext cx="3162264" cy="316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09900" y="195486"/>
            <a:ext cx="3124200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– соискатель!</a:t>
            </a:r>
            <a:endParaRPr lang="ru-RU" sz="3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7697" y="4357722"/>
            <a:ext cx="356860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cap="all" dirty="0" smtClean="0">
                <a:solidFill>
                  <a:srgbClr val="EA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Хочу найти работу!</a:t>
            </a:r>
            <a:endParaRPr lang="ru-RU" sz="2300" dirty="0">
              <a:solidFill>
                <a:srgbClr val="EA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88535" y="1275981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4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97030" y="1924053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40935" y="2355726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33517" y="1131590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32823" y="2920994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70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56349" y="2555991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75656" y="987574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6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231057" y="2356101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074962" y="2787774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7544" y="1563638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60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43937" y="3353042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4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0376" y="2988039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074962" y="1860429"/>
            <a:ext cx="763513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4500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61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03"/>
    </mc:Choice>
    <mc:Fallback>
      <p:transition spd="slow" advTm="3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33097E-6 L 0.30642 -0.0494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24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"/>
                            </p:stCondLst>
                            <p:childTnLst>
                              <p:par>
                                <p:cTn id="5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"/>
                            </p:stCondLst>
                            <p:childTnLst>
                              <p:par>
                                <p:cTn id="6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1"/>
      <p:bldP spid="8" grpId="1"/>
      <p:bldP spid="9" grpId="1"/>
      <p:bldP spid="10" grpId="1"/>
      <p:bldP spid="11" grpId="1"/>
      <p:bldP spid="12" grpId="1"/>
      <p:bldP spid="13" grpId="1"/>
      <p:bldP spid="14" grpId="1"/>
      <p:bldP spid="15" grpId="1"/>
      <p:bldP spid="16" grpId="1"/>
      <p:bldP spid="17" grpId="1"/>
      <p:bldP spid="18" grpId="1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09900" y="195486"/>
            <a:ext cx="3124200" cy="3596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– соискатель</a:t>
            </a:r>
            <a:endParaRPr lang="ru-RU" sz="3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9596" y="699542"/>
            <a:ext cx="538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Захожу </a:t>
            </a:r>
            <a:r>
              <a:rPr lang="ru-RU" b="1" cap="al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портал «РАБОТА В РОССИИ</a:t>
            </a:r>
            <a:r>
              <a:rPr lang="ru-RU" b="1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»!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Users\a.romashkina\Desktop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94"/>
          <a:stretch/>
        </p:blipFill>
        <p:spPr bwMode="auto">
          <a:xfrm>
            <a:off x="2083990" y="1203598"/>
            <a:ext cx="4976021" cy="36075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23878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.romashkina\Desktop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853" r="1344" b="11094"/>
          <a:stretch/>
        </p:blipFill>
        <p:spPr bwMode="auto">
          <a:xfrm>
            <a:off x="2083990" y="2901885"/>
            <a:ext cx="4909128" cy="19092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434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42"/>
    </mc:Choice>
    <mc:Fallback>
      <p:transition spd="slow" advTm="1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5802E-6 L -4.16667E-6 -0.0956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2" descr="C:\Users\a.romashkina\Desktop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853" r="1344" b="11094"/>
          <a:stretch/>
        </p:blipFill>
        <p:spPr bwMode="auto">
          <a:xfrm>
            <a:off x="863588" y="1919387"/>
            <a:ext cx="7416825" cy="28846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0825" y="411510"/>
            <a:ext cx="536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ГЛАВНОЙ СТРАНИЦЕ ПОРТАЛА Я МОГУ: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2397" y="939567"/>
            <a:ext cx="7119207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 algn="ctr">
              <a:spcBef>
                <a:spcPts val="1000"/>
              </a:spcBef>
              <a:spcAft>
                <a:spcPts val="1000"/>
              </a:spcAft>
              <a:buClr>
                <a:schemeClr val="bg2"/>
              </a:buClr>
              <a:buSzPct val="13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5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помощи карты привлекательности региона </a:t>
            </a:r>
            <a:r>
              <a:rPr lang="ru-RU" sz="15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сравнить регионы между собой по наиболее важным социально-экономическим показателям и выбрать наиболее привлекательный для меня регион! </a:t>
            </a:r>
          </a:p>
          <a:p>
            <a:pPr indent="-274320" algn="ctr">
              <a:spcBef>
                <a:spcPts val="1000"/>
              </a:spcBef>
              <a:spcAft>
                <a:spcPts val="1000"/>
              </a:spcAft>
              <a:buClr>
                <a:schemeClr val="bg2"/>
              </a:buClr>
              <a:buSzPct val="13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7733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403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36"/>
    </mc:Choice>
    <mc:Fallback>
      <p:transition spd="slow" advTm="6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3.05556E-6 0.1589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9" b="1249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068" y="4552841"/>
            <a:ext cx="82778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500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ЗДЕСЬ ЕСТЬ ВСЕ</a:t>
            </a:r>
            <a:r>
              <a:rPr lang="ru-RU" sz="1500" dirty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 НУЖНО ДЛЯ ПРИНЯТИЯ ПРАВИЛЬНОГО РЕШЕНИЯ!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895350" y="51470"/>
            <a:ext cx="7353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МОГУ ПОСМОТРЕТЬ ВСЮ НЕОБХОДИМУЮ ИНФОРМАЦИЮ В </a:t>
            </a:r>
            <a:r>
              <a:rPr lang="ru-RU" sz="2000" b="1" dirty="0" smtClean="0">
                <a:solidFill>
                  <a:srgbClr val="FF0D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ПАСПОРТЕ РЕГИОНА</a:t>
            </a: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60994"/>
            <a:ext cx="3240360" cy="203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71450" algn="r">
              <a:spcAft>
                <a:spcPts val="1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 ЖИЛЬЯ</a:t>
            </a:r>
          </a:p>
          <a:p>
            <a:pPr marL="0" lvl="1" indent="-171450" algn="r">
              <a:spcAft>
                <a:spcPts val="1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ЦЕН</a:t>
            </a:r>
          </a:p>
          <a:p>
            <a:pPr marL="0" lvl="1" indent="-171450" algn="r">
              <a:spcAft>
                <a:spcPts val="1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ЗАРАБОТНАЯ ПЛАТА</a:t>
            </a:r>
          </a:p>
          <a:p>
            <a:pPr marL="0" lvl="1" indent="-171450" algn="r">
              <a:spcAft>
                <a:spcPts val="1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БЕЗРАБОТИЦЫ</a:t>
            </a:r>
          </a:p>
          <a:p>
            <a:pPr marL="0" lvl="1" indent="-171450" algn="r">
              <a:spcAft>
                <a:spcPts val="1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 ЭКОНОМИЧЕСКОГО РОСТА</a:t>
            </a:r>
          </a:p>
          <a:p>
            <a:pPr marL="0" lvl="1" indent="-171450" algn="r">
              <a:spcAft>
                <a:spcPts val="1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 ДЕТСКИХ САДОВ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81921" y="1259270"/>
            <a:ext cx="4950519" cy="2976009"/>
            <a:chOff x="3581921" y="1259270"/>
            <a:chExt cx="4950519" cy="2976009"/>
          </a:xfrm>
        </p:grpSpPr>
        <p:pic>
          <p:nvPicPr>
            <p:cNvPr id="3" name="Picture 2" descr="C:\Users\a.romashkina\Desktop\gj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921" y="1259270"/>
              <a:ext cx="4950519" cy="297600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6372200" y="2780588"/>
              <a:ext cx="720080" cy="184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" name="Picture 2" descr="C:\Users\a.romashkina\Desktop\hand-poin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111" y="2069914"/>
            <a:ext cx="576064" cy="67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26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526"/>
    </mc:Choice>
    <mc:Fallback>
      <p:transition spd="slow" advTm="7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4415E-6 L -3.88889E-6 0.27045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1|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899</Words>
  <Application>Microsoft Office PowerPoint</Application>
  <PresentationFormat>Экран (16:9)</PresentationFormat>
  <Paragraphs>207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ООО "БФТ"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OfficeUSER</dc:creator>
  <cp:lastModifiedBy>Razmah</cp:lastModifiedBy>
  <cp:revision>160</cp:revision>
  <dcterms:created xsi:type="dcterms:W3CDTF">2014-03-19T11:35:49Z</dcterms:created>
  <dcterms:modified xsi:type="dcterms:W3CDTF">2017-01-30T02:53:31Z</dcterms:modified>
</cp:coreProperties>
</file>