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73" r:id="rId3"/>
    <p:sldId id="265" r:id="rId4"/>
    <p:sldId id="266" r:id="rId5"/>
    <p:sldId id="267" r:id="rId6"/>
    <p:sldId id="268" r:id="rId7"/>
    <p:sldId id="269" r:id="rId8"/>
    <p:sldId id="274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A8"/>
    <a:srgbClr val="FF8E1D"/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6140" autoAdjust="0"/>
  </p:normalViewPr>
  <p:slideViewPr>
    <p:cSldViewPr snapToGrid="0">
      <p:cViewPr varScale="1">
        <p:scale>
          <a:sx n="112" d="100"/>
          <a:sy n="112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FC8A-75C7-4F7E-84E9-A60CDE5B1434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6EE7-8A77-41A8-9F52-DD4B6670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6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FC8A-75C7-4F7E-84E9-A60CDE5B1434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6EE7-8A77-41A8-9F52-DD4B6670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26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FC8A-75C7-4F7E-84E9-A60CDE5B1434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6EE7-8A77-41A8-9F52-DD4B6670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2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FC8A-75C7-4F7E-84E9-A60CDE5B1434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6EE7-8A77-41A8-9F52-DD4B6670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9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FC8A-75C7-4F7E-84E9-A60CDE5B1434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6EE7-8A77-41A8-9F52-DD4B6670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9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FC8A-75C7-4F7E-84E9-A60CDE5B1434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6EE7-8A77-41A8-9F52-DD4B6670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9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FC8A-75C7-4F7E-84E9-A60CDE5B1434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6EE7-8A77-41A8-9F52-DD4B6670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87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FC8A-75C7-4F7E-84E9-A60CDE5B1434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6EE7-8A77-41A8-9F52-DD4B6670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36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FC8A-75C7-4F7E-84E9-A60CDE5B1434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6EE7-8A77-41A8-9F52-DD4B6670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FC8A-75C7-4F7E-84E9-A60CDE5B1434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6EE7-8A77-41A8-9F52-DD4B6670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40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FC8A-75C7-4F7E-84E9-A60CDE5B1434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6EE7-8A77-41A8-9F52-DD4B6670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80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FFC8A-75C7-4F7E-84E9-A60CDE5B1434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46EE7-8A77-41A8-9F52-DD4B66705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2371186" y="2170632"/>
            <a:ext cx="7501839" cy="4503633"/>
          </a:xfrm>
          <a:prstGeom prst="rect">
            <a:avLst/>
          </a:prstGeom>
          <a:solidFill>
            <a:srgbClr val="FF8E1D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373905" y="247650"/>
            <a:ext cx="7501839" cy="1798388"/>
          </a:xfrm>
          <a:prstGeom prst="rect">
            <a:avLst/>
          </a:prstGeom>
          <a:solidFill>
            <a:schemeClr val="bg1"/>
          </a:solidFill>
          <a:ln w="28575"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94339" y="2852787"/>
            <a:ext cx="72480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ФАКУЛЬТЕТ СТРОИТЕЛЬСТВА И ЭКОЛОГИИ</a:t>
            </a:r>
            <a:endParaRPr lang="ru-RU" sz="6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48810" y="247650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48810" y="733336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148810" y="1219022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48810" y="1704708"/>
            <a:ext cx="1900760" cy="465924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148810" y="2322853"/>
            <a:ext cx="900902" cy="804907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48668" y="2322852"/>
            <a:ext cx="900902" cy="804907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148810" y="3279979"/>
            <a:ext cx="1900760" cy="3394286"/>
          </a:xfrm>
          <a:prstGeom prst="rect">
            <a:avLst/>
          </a:prstGeom>
          <a:solidFill>
            <a:schemeClr val="bg1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81" y="247650"/>
            <a:ext cx="1900760" cy="6426615"/>
          </a:xfrm>
          <a:prstGeom prst="rect">
            <a:avLst/>
          </a:prstGeom>
          <a:solidFill>
            <a:schemeClr val="bg1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F926910-D51A-4A23-E070-55E3F2047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1" y="309244"/>
            <a:ext cx="1700720" cy="1685398"/>
          </a:xfrm>
          <a:prstGeom prst="ellipse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00080" y="3588232"/>
            <a:ext cx="1900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Приемная комиссия: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г. Чита,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ул. Чкалова, 140,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каб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. 14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00080" y="2298197"/>
            <a:ext cx="1900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Наш адрес: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г. Чита,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ул. Александро-Заводская, 30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1923747" y="2320572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200000">
            <a:off x="1926431" y="3604730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6200000">
            <a:off x="1923746" y="5140151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371186" y="551108"/>
            <a:ext cx="7494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rebuchet MS" panose="020B0603020202020204" pitchFamily="34" charset="0"/>
              </a:rPr>
              <a:t>Забайкальский государственный университет</a:t>
            </a:r>
            <a:endParaRPr lang="ru-RU" sz="3200" dirty="0" smtClean="0">
              <a:latin typeface="Trebuchet MS" panose="020B0603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204357" y="4169855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204357" y="3374551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847428" y="3372667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1490499" y="3371149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200422" y="5279202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200422" y="4483898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843493" y="4482014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486564" y="4480496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200421" y="6388549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200421" y="5593245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843492" y="5591361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1486563" y="5589843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00081" y="5124488"/>
            <a:ext cx="1900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Телефон приемной комиссии: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8(3022)35-16-35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29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2369785" y="247650"/>
            <a:ext cx="7501839" cy="4251240"/>
          </a:xfrm>
          <a:prstGeom prst="rect">
            <a:avLst/>
          </a:prstGeom>
          <a:solidFill>
            <a:srgbClr val="FF8E1D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372546" y="4590187"/>
            <a:ext cx="7501839" cy="2080073"/>
          </a:xfrm>
          <a:prstGeom prst="rect">
            <a:avLst/>
          </a:prstGeom>
          <a:solidFill>
            <a:schemeClr val="bg1"/>
          </a:solidFill>
          <a:ln w="28575"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48810" y="247650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48810" y="733336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148810" y="1219022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48810" y="1704708"/>
            <a:ext cx="1900760" cy="465924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148810" y="2322853"/>
            <a:ext cx="900902" cy="804907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48668" y="2322852"/>
            <a:ext cx="900902" cy="804907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148810" y="3279979"/>
            <a:ext cx="1900760" cy="3394286"/>
          </a:xfrm>
          <a:prstGeom prst="rect">
            <a:avLst/>
          </a:prstGeom>
          <a:solidFill>
            <a:schemeClr val="bg1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81" y="247650"/>
            <a:ext cx="1900760" cy="6426615"/>
          </a:xfrm>
          <a:prstGeom prst="rect">
            <a:avLst/>
          </a:prstGeom>
          <a:solidFill>
            <a:schemeClr val="bg1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F926910-D51A-4A23-E070-55E3F2047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1" y="309244"/>
            <a:ext cx="1700720" cy="1685398"/>
          </a:xfrm>
          <a:prstGeom prst="ellipse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675553" y="4818889"/>
            <a:ext cx="3822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rebuchet MS" panose="020B0603020202020204" pitchFamily="34" charset="0"/>
              </a:rPr>
              <a:t>Отсканируйте QR-код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rebuchet MS" panose="020B0603020202020204" pitchFamily="34" charset="0"/>
              </a:rPr>
              <a:t>Перейдите по ссылке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rebuchet MS" panose="020B0603020202020204" pitchFamily="34" charset="0"/>
              </a:rPr>
              <a:t>Зарегистрируйтесь на мастер-класс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204357" y="4169855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204357" y="3374551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847428" y="3372667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1490499" y="3371149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200422" y="5279202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200422" y="4483898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843493" y="4482014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486564" y="4480496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200421" y="6388549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200421" y="5593245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843492" y="5591361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1486563" y="5589843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467114" y="480444"/>
            <a:ext cx="40313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</a:rPr>
              <a:t>Мастер-класс «Информационная модель здания. Основы»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</a:rPr>
              <a:t>Создание трехмерной цифровой модели </a:t>
            </a:r>
            <a:r>
              <a:rPr lang="ru-RU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здания</a:t>
            </a:r>
            <a:endParaRPr lang="ru-RU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</a:rPr>
              <a:t>Ориентировочно мастер-класс пройдет 07.12.2023 года с 14.00 до 15.30, по адресу: ул. Александро-Заводская, </a:t>
            </a:r>
            <a:r>
              <a:rPr lang="ru-RU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30</a:t>
            </a:r>
            <a:endParaRPr lang="ru-RU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852" y="4651874"/>
            <a:ext cx="1973021" cy="197302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xmlns:lc="http://schemas.openxmlformats.org/drawingml/2006/lockedCanvas" id="{5998307C-BAE7-76F4-62B6-E08592A60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71" y="2088006"/>
            <a:ext cx="1477395" cy="119854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F4E9D29-BA83-297B-C30E-2AF79FF35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11" y="3295404"/>
            <a:ext cx="1093200" cy="1294783"/>
          </a:xfrm>
          <a:prstGeom prst="rect">
            <a:avLst/>
          </a:prstGeom>
        </p:spPr>
      </p:pic>
      <p:pic>
        <p:nvPicPr>
          <p:cNvPr id="45" name="Picture 2">
            <a:extLst>
              <a:ext uri="{FF2B5EF4-FFF2-40B4-BE49-F238E27FC236}">
                <a16:creationId xmlns:a16="http://schemas.microsoft.com/office/drawing/2014/main" xmlns="" id="{83077392-B6C7-FD76-E98A-AA48BADEC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49" y="4693985"/>
            <a:ext cx="870650" cy="89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tatic.tildacdn.com/tild3061-3032-4538-a266-313538623066/noroo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50" y="5690335"/>
            <a:ext cx="870650" cy="88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r="11922"/>
          <a:stretch/>
        </p:blipFill>
        <p:spPr>
          <a:xfrm>
            <a:off x="6554300" y="481852"/>
            <a:ext cx="2993737" cy="38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0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48810" y="247650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48810" y="733336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148810" y="1219022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48810" y="1704708"/>
            <a:ext cx="1900760" cy="465924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148810" y="2322853"/>
            <a:ext cx="900902" cy="804907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48668" y="2322852"/>
            <a:ext cx="900902" cy="804907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148810" y="3279979"/>
            <a:ext cx="1900760" cy="3394286"/>
          </a:xfrm>
          <a:prstGeom prst="rect">
            <a:avLst/>
          </a:prstGeom>
          <a:solidFill>
            <a:schemeClr val="bg1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204357" y="4169855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204357" y="3374551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847428" y="3372667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1490499" y="3371149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200422" y="5279202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200422" y="4483898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843493" y="4482014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486564" y="4480496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200421" y="6388549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200421" y="5593245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843492" y="5591361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1486563" y="5589843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230772" y="319504"/>
            <a:ext cx="984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rebuchet MS" panose="020B0603020202020204" pitchFamily="34" charset="0"/>
              </a:rPr>
              <a:t>Хочешь построить прочный фундамент своего будущего? </a:t>
            </a:r>
            <a:endParaRPr lang="ru-RU" sz="2800" dirty="0">
              <a:latin typeface="Trebuchet MS" panose="020B0603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057" y="842724"/>
            <a:ext cx="9841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rebuchet MS" panose="020B0603020202020204" pitchFamily="34" charset="0"/>
              </a:rPr>
              <a:t>Приходи к нам!!! Мы будем рады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054" y="1422517"/>
            <a:ext cx="7451130" cy="527561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7257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2373904" y="247650"/>
            <a:ext cx="7501839" cy="5426757"/>
          </a:xfrm>
          <a:prstGeom prst="rect">
            <a:avLst/>
          </a:prstGeom>
          <a:solidFill>
            <a:srgbClr val="FF8E1D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00794" y="326726"/>
            <a:ext cx="724805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Перечень специализаций (профилей):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Строительство уникальных зданий и сооружений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Строительство</a:t>
            </a:r>
            <a:endParaRPr lang="ru-RU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Наземные транспортно-технологические </a:t>
            </a:r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</a:rPr>
              <a:t>средства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Экологическая </a:t>
            </a:r>
            <a:r>
              <a:rPr lang="ru-RU" sz="2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урбанистика</a:t>
            </a:r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и природоохранное </a:t>
            </a:r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</a:rPr>
              <a:t>обустройство </a:t>
            </a:r>
            <a:r>
              <a:rPr lang="ru-RU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городских территорий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Экология </a:t>
            </a:r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</a:rPr>
              <a:t>и природопользование </a:t>
            </a:r>
            <a:r>
              <a:rPr lang="ru-RU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на горных </a:t>
            </a:r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</a:rPr>
              <a:t>и промышленных </a:t>
            </a:r>
            <a:r>
              <a:rPr lang="ru-RU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предприятиях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Техносферная</a:t>
            </a:r>
            <a:r>
              <a:rPr lang="ru-RU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безопасность</a:t>
            </a:r>
            <a:endParaRPr lang="ru-RU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48810" y="247650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48810" y="733336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148810" y="1219022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48810" y="1704708"/>
            <a:ext cx="1900760" cy="465924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148810" y="2322853"/>
            <a:ext cx="900902" cy="804907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48668" y="2322852"/>
            <a:ext cx="900902" cy="804907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148810" y="3279979"/>
            <a:ext cx="1900760" cy="3394286"/>
          </a:xfrm>
          <a:prstGeom prst="rect">
            <a:avLst/>
          </a:prstGeom>
          <a:solidFill>
            <a:schemeClr val="bg1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81" y="247650"/>
            <a:ext cx="1900760" cy="6426615"/>
          </a:xfrm>
          <a:prstGeom prst="rect">
            <a:avLst/>
          </a:prstGeom>
          <a:solidFill>
            <a:schemeClr val="bg1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F926910-D51A-4A23-E070-55E3F2047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1" y="309244"/>
            <a:ext cx="1700720" cy="1685398"/>
          </a:xfrm>
          <a:prstGeom prst="ellipse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00080" y="3588232"/>
            <a:ext cx="1900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Приемная комиссия: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г. Чита,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ул. Чкалова, 140,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каб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. 14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00080" y="2298197"/>
            <a:ext cx="1900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Наш адрес: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г. Чита, 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ул. Александро-Заводская, 30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1923747" y="2320572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200000">
            <a:off x="1926431" y="3604730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6200000">
            <a:off x="1923746" y="5140151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0204357" y="4169855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204357" y="3374551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847428" y="3372667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1490499" y="3371149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200422" y="5279202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200422" y="4483898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843493" y="4482014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486564" y="4480496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200421" y="6388549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200421" y="5593245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843492" y="5591361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1486563" y="5589843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00081" y="5124488"/>
            <a:ext cx="1900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Телефон приемной комиссии: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8(3022)35-16-35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73903" y="5753483"/>
            <a:ext cx="7501839" cy="920782"/>
          </a:xfrm>
          <a:prstGeom prst="rect">
            <a:avLst/>
          </a:prstGeom>
          <a:solidFill>
            <a:schemeClr val="bg1"/>
          </a:solidFill>
          <a:ln w="28575"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314748" y="5798375"/>
            <a:ext cx="7494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rebuchet MS" panose="020B0603020202020204" pitchFamily="34" charset="0"/>
              </a:rPr>
              <a:t>Количество </a:t>
            </a:r>
            <a:r>
              <a:rPr lang="ru-RU" sz="2400" dirty="0">
                <a:latin typeface="Trebuchet MS" panose="020B0603020202020204" pitchFamily="34" charset="0"/>
              </a:rPr>
              <a:t>заказанных бюджетных </a:t>
            </a:r>
            <a:r>
              <a:rPr lang="ru-RU" sz="2400" dirty="0" smtClean="0">
                <a:latin typeface="Trebuchet MS" panose="020B0603020202020204" pitchFamily="34" charset="0"/>
              </a:rPr>
              <a:t>мест </a:t>
            </a:r>
          </a:p>
          <a:p>
            <a:pPr algn="ctr"/>
            <a:r>
              <a:rPr lang="ru-RU" sz="2400" dirty="0" smtClean="0">
                <a:latin typeface="Trebuchet MS" panose="020B0603020202020204" pitchFamily="34" charset="0"/>
              </a:rPr>
              <a:t>на </a:t>
            </a:r>
            <a:r>
              <a:rPr lang="ru-RU" sz="2400" dirty="0">
                <a:latin typeface="Trebuchet MS" panose="020B0603020202020204" pitchFamily="34" charset="0"/>
              </a:rPr>
              <a:t>факультете – </a:t>
            </a:r>
            <a:r>
              <a:rPr lang="ru-RU" sz="2400" dirty="0" smtClean="0">
                <a:latin typeface="Trebuchet MS" panose="020B0603020202020204" pitchFamily="34" charset="0"/>
              </a:rPr>
              <a:t>120-150</a:t>
            </a:r>
            <a:endParaRPr lang="ru-RU" sz="24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0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375583" y="5110520"/>
            <a:ext cx="7501839" cy="1563880"/>
          </a:xfrm>
          <a:prstGeom prst="rect">
            <a:avLst/>
          </a:prstGeom>
          <a:solidFill>
            <a:srgbClr val="FF8E1D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371186" y="2432864"/>
            <a:ext cx="7501839" cy="2544259"/>
          </a:xfrm>
          <a:prstGeom prst="rect">
            <a:avLst/>
          </a:prstGeom>
          <a:solidFill>
            <a:srgbClr val="FF8E1D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373905" y="247650"/>
            <a:ext cx="7501839" cy="2075202"/>
          </a:xfrm>
          <a:prstGeom prst="rect">
            <a:avLst/>
          </a:prstGeom>
          <a:solidFill>
            <a:schemeClr val="bg1"/>
          </a:solidFill>
          <a:ln w="28575"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371186" y="5169673"/>
            <a:ext cx="7501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Срок обучения – 6 лет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Специалитет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Квалификация – инженер-строитель</a:t>
            </a:r>
            <a:endParaRPr lang="ru-RU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48810" y="247650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48810" y="733336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148810" y="1219022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48810" y="1704708"/>
            <a:ext cx="1900760" cy="465924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148810" y="2322853"/>
            <a:ext cx="900902" cy="804907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48668" y="2322852"/>
            <a:ext cx="900902" cy="804907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148810" y="3279979"/>
            <a:ext cx="1900760" cy="3394286"/>
          </a:xfrm>
          <a:prstGeom prst="rect">
            <a:avLst/>
          </a:prstGeom>
          <a:solidFill>
            <a:schemeClr val="bg1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81" y="247650"/>
            <a:ext cx="1900760" cy="6426615"/>
          </a:xfrm>
          <a:prstGeom prst="rect">
            <a:avLst/>
          </a:prstGeom>
          <a:solidFill>
            <a:schemeClr val="bg1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F926910-D51A-4A23-E070-55E3F2047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1" y="309244"/>
            <a:ext cx="1700720" cy="1685398"/>
          </a:xfrm>
          <a:prstGeom prst="ellipse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03436" y="4953436"/>
            <a:ext cx="1900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Невысокий проходной балл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13584" y="3677530"/>
            <a:ext cx="1900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Отлаженный процесс обучения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08875" y="2397601"/>
            <a:ext cx="1900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Высококвалифи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-</a:t>
            </a:r>
          </a:p>
          <a:p>
            <a:pPr algn="ctr"/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цированные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 преподаватели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1940279" y="2425699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6200000">
            <a:off x="1962951" y="3694747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200000">
            <a:off x="1939823" y="4970654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371186" y="476378"/>
            <a:ext cx="7494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rebuchet MS" panose="020B0603020202020204" pitchFamily="34" charset="0"/>
              </a:rPr>
              <a:t>Специальность:</a:t>
            </a:r>
          </a:p>
          <a:p>
            <a:pPr algn="ctr"/>
            <a:r>
              <a:rPr lang="ru-RU" sz="3200" dirty="0">
                <a:latin typeface="Trebuchet MS" panose="020B0603020202020204" pitchFamily="34" charset="0"/>
              </a:rPr>
              <a:t>08.05.01 Строительство </a:t>
            </a:r>
          </a:p>
          <a:p>
            <a:pPr algn="ctr"/>
            <a:r>
              <a:rPr lang="ru-RU" sz="3200" dirty="0">
                <a:latin typeface="Trebuchet MS" panose="020B0603020202020204" pitchFamily="34" charset="0"/>
              </a:rPr>
              <a:t>уникальных зданий и </a:t>
            </a:r>
            <a:r>
              <a:rPr lang="ru-RU" sz="3200" dirty="0" smtClean="0">
                <a:latin typeface="Trebuchet MS" panose="020B0603020202020204" pitchFamily="34" charset="0"/>
              </a:rPr>
              <a:t>сооружений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204357" y="4169855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204357" y="3374551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847428" y="3372667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1490499" y="3371149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200422" y="5279202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200422" y="4483898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843493" y="4482014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486564" y="4480496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200421" y="6388549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200421" y="5593245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843492" y="5591361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1486563" y="5589843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500795" y="2673227"/>
            <a:ext cx="72480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Специализация: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Строительство высотных и большепролетных зданий и сооружений</a:t>
            </a:r>
            <a:endParaRPr lang="ru-RU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8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375583" y="5110520"/>
            <a:ext cx="7501839" cy="1563880"/>
          </a:xfrm>
          <a:prstGeom prst="rect">
            <a:avLst/>
          </a:prstGeom>
          <a:solidFill>
            <a:srgbClr val="FF8E1D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371186" y="2432864"/>
            <a:ext cx="7501839" cy="2544259"/>
          </a:xfrm>
          <a:prstGeom prst="rect">
            <a:avLst/>
          </a:prstGeom>
          <a:solidFill>
            <a:srgbClr val="FF8E1D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373905" y="247650"/>
            <a:ext cx="7501839" cy="2075202"/>
          </a:xfrm>
          <a:prstGeom prst="rect">
            <a:avLst/>
          </a:prstGeom>
          <a:solidFill>
            <a:schemeClr val="bg1"/>
          </a:solidFill>
          <a:ln w="28575"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371186" y="5169673"/>
            <a:ext cx="7501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Срок обучения – 4 года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Бакалавриат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Квалификация – бакалавр</a:t>
            </a:r>
            <a:endParaRPr lang="ru-RU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48810" y="247650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48810" y="733336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148810" y="1219022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48810" y="1704708"/>
            <a:ext cx="1900760" cy="465924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148810" y="2322853"/>
            <a:ext cx="900902" cy="804907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48668" y="2322852"/>
            <a:ext cx="900902" cy="804907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148810" y="3279979"/>
            <a:ext cx="1900760" cy="3394286"/>
          </a:xfrm>
          <a:prstGeom prst="rect">
            <a:avLst/>
          </a:prstGeom>
          <a:solidFill>
            <a:schemeClr val="bg1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81" y="247650"/>
            <a:ext cx="1900760" cy="6426615"/>
          </a:xfrm>
          <a:prstGeom prst="rect">
            <a:avLst/>
          </a:prstGeom>
          <a:solidFill>
            <a:schemeClr val="bg1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F926910-D51A-4A23-E070-55E3F2047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1" y="309244"/>
            <a:ext cx="1700720" cy="1685398"/>
          </a:xfrm>
          <a:prstGeom prst="ellipse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08302" y="4977123"/>
            <a:ext cx="1900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Оплачиваемые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практики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191859" y="3689175"/>
            <a:ext cx="1900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Студенческий строительный отряд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191859" y="2654233"/>
            <a:ext cx="1900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rebuchet MS" panose="020B0603020202020204" pitchFamily="34" charset="0"/>
              </a:rPr>
              <a:t>М</a:t>
            </a:r>
            <a:r>
              <a:rPr lang="ru-RU" sz="1600" dirty="0" smtClean="0">
                <a:latin typeface="Trebuchet MS" panose="020B0603020202020204" pitchFamily="34" charset="0"/>
              </a:rPr>
              <a:t>узыкальная </a:t>
            </a:r>
            <a:r>
              <a:rPr lang="ru-RU" sz="1600" dirty="0">
                <a:latin typeface="Trebuchet MS" panose="020B0603020202020204" pitchFamily="34" charset="0"/>
              </a:rPr>
              <a:t>группа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1932327" y="2688876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6200000">
            <a:off x="1932328" y="3729799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200000">
            <a:off x="1947413" y="5028350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371186" y="710007"/>
            <a:ext cx="74943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rebuchet MS" panose="020B0603020202020204" pitchFamily="34" charset="0"/>
              </a:rPr>
              <a:t>Направление:</a:t>
            </a:r>
          </a:p>
          <a:p>
            <a:pPr algn="ctr"/>
            <a:r>
              <a:rPr lang="ru-RU" sz="3200" dirty="0">
                <a:latin typeface="Trebuchet MS" panose="020B0603020202020204" pitchFamily="34" charset="0"/>
              </a:rPr>
              <a:t>08.03.01 </a:t>
            </a:r>
            <a:r>
              <a:rPr lang="ru-RU" sz="3200" dirty="0" smtClean="0">
                <a:latin typeface="Trebuchet MS" panose="020B0603020202020204" pitchFamily="34" charset="0"/>
              </a:rPr>
              <a:t>Строительство</a:t>
            </a:r>
            <a:endParaRPr lang="ru-RU" sz="3200" dirty="0">
              <a:latin typeface="Trebuchet MS" panose="020B0603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204357" y="4169855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204357" y="3374551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847428" y="3372667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1490499" y="3371149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200422" y="5279202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200422" y="4483898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843493" y="4482014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486564" y="4480496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200421" y="6388549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200421" y="5593245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843492" y="5591361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1486563" y="5589843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429308" y="2680970"/>
            <a:ext cx="73701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Профили:</a:t>
            </a:r>
            <a:endParaRPr lang="ru-RU" sz="30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ru-RU" sz="3000" dirty="0">
                <a:solidFill>
                  <a:schemeClr val="bg1"/>
                </a:solidFill>
                <a:latin typeface="Trebuchet MS" panose="020B0603020202020204" pitchFamily="34" charset="0"/>
              </a:rPr>
              <a:t>Промышленное и гражданское строительство</a:t>
            </a:r>
          </a:p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ru-RU" sz="3000" dirty="0">
                <a:solidFill>
                  <a:schemeClr val="bg1"/>
                </a:solidFill>
                <a:latin typeface="Trebuchet MS" panose="020B0603020202020204" pitchFamily="34" charset="0"/>
              </a:rPr>
              <a:t>Автомобильные дороги и аэродромы</a:t>
            </a:r>
          </a:p>
        </p:txBody>
      </p:sp>
    </p:spTree>
    <p:extLst>
      <p:ext uri="{BB962C8B-B14F-4D97-AF65-F5344CB8AC3E}">
        <p14:creationId xmlns:p14="http://schemas.microsoft.com/office/powerpoint/2010/main" val="23363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375583" y="5110520"/>
            <a:ext cx="7501839" cy="1563880"/>
          </a:xfrm>
          <a:prstGeom prst="rect">
            <a:avLst/>
          </a:prstGeom>
          <a:solidFill>
            <a:srgbClr val="FF8E1D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371186" y="2432864"/>
            <a:ext cx="7501839" cy="2544259"/>
          </a:xfrm>
          <a:prstGeom prst="rect">
            <a:avLst/>
          </a:prstGeom>
          <a:solidFill>
            <a:srgbClr val="FF8E1D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373905" y="247650"/>
            <a:ext cx="7501839" cy="2075202"/>
          </a:xfrm>
          <a:prstGeom prst="rect">
            <a:avLst/>
          </a:prstGeom>
          <a:solidFill>
            <a:schemeClr val="bg1"/>
          </a:solidFill>
          <a:ln w="28575"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371186" y="5169673"/>
            <a:ext cx="7501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Срок обучения – 5 лет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Специалитет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Квалификация – инженер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48810" y="247650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48810" y="733336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148810" y="1219022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48810" y="1704708"/>
            <a:ext cx="1900760" cy="465924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148810" y="2322853"/>
            <a:ext cx="900902" cy="804907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48668" y="2322852"/>
            <a:ext cx="900902" cy="804907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148810" y="3279979"/>
            <a:ext cx="1900760" cy="3394286"/>
          </a:xfrm>
          <a:prstGeom prst="rect">
            <a:avLst/>
          </a:prstGeom>
          <a:solidFill>
            <a:schemeClr val="bg1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81" y="247650"/>
            <a:ext cx="1900760" cy="6426615"/>
          </a:xfrm>
          <a:prstGeom prst="rect">
            <a:avLst/>
          </a:prstGeom>
          <a:solidFill>
            <a:schemeClr val="bg1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F926910-D51A-4A23-E070-55E3F2047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1" y="309244"/>
            <a:ext cx="1700720" cy="1685398"/>
          </a:xfrm>
          <a:prstGeom prst="ellipse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26021" y="5276454"/>
            <a:ext cx="1900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Иногородним предоставляется общежитие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6200000">
            <a:off x="1969075" y="2665318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6200000">
            <a:off x="1977064" y="3985365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6200000">
            <a:off x="1977065" y="5307447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367222" y="507839"/>
            <a:ext cx="7494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rebuchet MS" panose="020B0603020202020204" pitchFamily="34" charset="0"/>
              </a:rPr>
              <a:t>Специальность:</a:t>
            </a:r>
          </a:p>
          <a:p>
            <a:pPr algn="ctr"/>
            <a:r>
              <a:rPr lang="ru-RU" sz="2800" dirty="0">
                <a:latin typeface="Trebuchet MS" panose="020B0603020202020204" pitchFamily="34" charset="0"/>
              </a:rPr>
              <a:t>23.05.01 Наземные </a:t>
            </a:r>
          </a:p>
          <a:p>
            <a:pPr algn="ctr"/>
            <a:r>
              <a:rPr lang="ru-RU" sz="2800" dirty="0">
                <a:latin typeface="Trebuchet MS" panose="020B0603020202020204" pitchFamily="34" charset="0"/>
              </a:rPr>
              <a:t>транспортно-технологические средства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204357" y="4169855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204357" y="3374551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847428" y="3372667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1490499" y="3371149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200422" y="5279202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200422" y="4483898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843493" y="4482014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486564" y="4480496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200421" y="6388549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200421" y="5593245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843492" y="5591361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1486563" y="5589843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437008" y="2914238"/>
            <a:ext cx="7370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Специализация: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Автомобильная техника в транспортных технологиях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26021" y="3953928"/>
            <a:ext cx="1900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Высокие рейтинговые стипендии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03436" y="2631402"/>
            <a:ext cx="1900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Студенческое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конструкторское бюро (СКБ)</a:t>
            </a:r>
          </a:p>
        </p:txBody>
      </p:sp>
    </p:spTree>
    <p:extLst>
      <p:ext uri="{BB962C8B-B14F-4D97-AF65-F5344CB8AC3E}">
        <p14:creationId xmlns:p14="http://schemas.microsoft.com/office/powerpoint/2010/main" val="137092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375583" y="5110520"/>
            <a:ext cx="7501839" cy="1563880"/>
          </a:xfrm>
          <a:prstGeom prst="rect">
            <a:avLst/>
          </a:prstGeom>
          <a:solidFill>
            <a:srgbClr val="FF8E1D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371186" y="2432864"/>
            <a:ext cx="7501839" cy="2544259"/>
          </a:xfrm>
          <a:prstGeom prst="rect">
            <a:avLst/>
          </a:prstGeom>
          <a:solidFill>
            <a:srgbClr val="FF8E1D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373905" y="247650"/>
            <a:ext cx="7501839" cy="2075202"/>
          </a:xfrm>
          <a:prstGeom prst="rect">
            <a:avLst/>
          </a:prstGeom>
          <a:solidFill>
            <a:schemeClr val="bg1"/>
          </a:solidFill>
          <a:ln w="28575"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371186" y="5169673"/>
            <a:ext cx="75018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Срок обучения – 4 года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Бакалавриат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Квалификация – бакалавр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48810" y="247650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48810" y="733336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148810" y="1219022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48810" y="1704708"/>
            <a:ext cx="1900760" cy="465924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148810" y="2322853"/>
            <a:ext cx="900902" cy="804907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48668" y="2322852"/>
            <a:ext cx="900902" cy="804907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148810" y="3279979"/>
            <a:ext cx="1900760" cy="3394286"/>
          </a:xfrm>
          <a:prstGeom prst="rect">
            <a:avLst/>
          </a:prstGeom>
          <a:solidFill>
            <a:schemeClr val="bg1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81" y="247650"/>
            <a:ext cx="1900760" cy="6426615"/>
          </a:xfrm>
          <a:prstGeom prst="rect">
            <a:avLst/>
          </a:prstGeom>
          <a:solidFill>
            <a:schemeClr val="bg1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F926910-D51A-4A23-E070-55E3F2047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1" y="309244"/>
            <a:ext cx="1700720" cy="1685398"/>
          </a:xfrm>
          <a:prstGeom prst="ellipse">
            <a:avLst/>
          </a:prstGeom>
        </p:spPr>
      </p:pic>
      <p:sp>
        <p:nvSpPr>
          <p:cNvPr id="20" name="Равнобедренный треугольник 19"/>
          <p:cNvSpPr/>
          <p:nvPr/>
        </p:nvSpPr>
        <p:spPr>
          <a:xfrm rot="16200000">
            <a:off x="1931485" y="2605346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6200000">
            <a:off x="1932215" y="3972375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6200000">
            <a:off x="1932214" y="5310369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367222" y="507839"/>
            <a:ext cx="7494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rebuchet MS" panose="020B0603020202020204" pitchFamily="34" charset="0"/>
              </a:rPr>
              <a:t>Направление:</a:t>
            </a:r>
          </a:p>
          <a:p>
            <a:pPr algn="ctr"/>
            <a:r>
              <a:rPr lang="ru-RU" sz="3200" dirty="0">
                <a:latin typeface="Trebuchet MS" panose="020B0603020202020204" pitchFamily="34" charset="0"/>
              </a:rPr>
              <a:t>05.03.06 Экология и </a:t>
            </a:r>
          </a:p>
          <a:p>
            <a:pPr algn="ctr"/>
            <a:r>
              <a:rPr lang="ru-RU" sz="3200" dirty="0">
                <a:latin typeface="Trebuchet MS" panose="020B0603020202020204" pitchFamily="34" charset="0"/>
              </a:rPr>
              <a:t>природопользование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204357" y="4169855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204357" y="3374551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847428" y="3372667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1490499" y="3371149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200422" y="5279202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200422" y="4483898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843493" y="4482014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486564" y="4480496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200421" y="6388549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200421" y="5593245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843492" y="5591361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1486563" y="5589843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439729" y="2684685"/>
            <a:ext cx="73701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Профиль: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Экологическая </a:t>
            </a:r>
            <a:r>
              <a:rPr lang="ru-RU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урбанистика</a:t>
            </a: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 и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природоохранное обустройство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городских территорий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182848" y="3941658"/>
            <a:ext cx="1900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Программа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«Цифровая лаборатория»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182848" y="5286456"/>
            <a:ext cx="1900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Научные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лаборатории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09893" y="2596750"/>
            <a:ext cx="1900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Престижные инженерные специальности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375583" y="5110520"/>
            <a:ext cx="7501839" cy="1563880"/>
          </a:xfrm>
          <a:prstGeom prst="rect">
            <a:avLst/>
          </a:prstGeom>
          <a:solidFill>
            <a:srgbClr val="FF8E1D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371186" y="2432864"/>
            <a:ext cx="7501839" cy="2544259"/>
          </a:xfrm>
          <a:prstGeom prst="rect">
            <a:avLst/>
          </a:prstGeom>
          <a:solidFill>
            <a:srgbClr val="FF8E1D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373905" y="247650"/>
            <a:ext cx="7501839" cy="2075202"/>
          </a:xfrm>
          <a:prstGeom prst="rect">
            <a:avLst/>
          </a:prstGeom>
          <a:solidFill>
            <a:schemeClr val="bg1"/>
          </a:solidFill>
          <a:ln w="28575"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371186" y="5169673"/>
            <a:ext cx="75018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Срок обучения – 4 года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Бакалавриат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Квалификация – бакалавр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48810" y="247650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48810" y="733336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148810" y="1219022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48810" y="1704708"/>
            <a:ext cx="1900760" cy="465924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148810" y="2322853"/>
            <a:ext cx="900902" cy="804907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48668" y="2322852"/>
            <a:ext cx="900902" cy="804907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148810" y="3279979"/>
            <a:ext cx="1900760" cy="3394286"/>
          </a:xfrm>
          <a:prstGeom prst="rect">
            <a:avLst/>
          </a:prstGeom>
          <a:solidFill>
            <a:schemeClr val="bg1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81" y="247650"/>
            <a:ext cx="1900760" cy="6426615"/>
          </a:xfrm>
          <a:prstGeom prst="rect">
            <a:avLst/>
          </a:prstGeom>
          <a:solidFill>
            <a:schemeClr val="bg1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F926910-D51A-4A23-E070-55E3F2047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1" y="309244"/>
            <a:ext cx="1700720" cy="1685398"/>
          </a:xfrm>
          <a:prstGeom prst="ellipse">
            <a:avLst/>
          </a:prstGeom>
        </p:spPr>
      </p:pic>
      <p:sp>
        <p:nvSpPr>
          <p:cNvPr id="4" name="Равнобедренный треугольник 3"/>
          <p:cNvSpPr/>
          <p:nvPr/>
        </p:nvSpPr>
        <p:spPr>
          <a:xfrm rot="16200000">
            <a:off x="1951848" y="2406588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200000">
            <a:off x="1952803" y="3722121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6200000">
            <a:off x="1954479" y="5720740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367222" y="507839"/>
            <a:ext cx="7494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rebuchet MS" panose="020B0603020202020204" pitchFamily="34" charset="0"/>
              </a:rPr>
              <a:t>Направление:</a:t>
            </a:r>
          </a:p>
          <a:p>
            <a:pPr algn="ctr"/>
            <a:r>
              <a:rPr lang="ru-RU" sz="3200" dirty="0">
                <a:latin typeface="Trebuchet MS" panose="020B0603020202020204" pitchFamily="34" charset="0"/>
              </a:rPr>
              <a:t>05.03.06 Экология и </a:t>
            </a:r>
          </a:p>
          <a:p>
            <a:pPr algn="ctr"/>
            <a:r>
              <a:rPr lang="ru-RU" sz="3200" dirty="0">
                <a:latin typeface="Trebuchet MS" panose="020B0603020202020204" pitchFamily="34" charset="0"/>
              </a:rPr>
              <a:t>природопользование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204357" y="4169855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204357" y="3374551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847428" y="3372667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1490499" y="3371149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200422" y="5279202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200422" y="4483898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843493" y="4482014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486564" y="4480496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200421" y="6388549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200421" y="5593245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843492" y="5591361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1486563" y="5589843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439729" y="2684685"/>
            <a:ext cx="73701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Профиль: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Экология и природопользование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на горных и промышленных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предприятиях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05729" y="3695298"/>
            <a:ext cx="1900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Прохождение практик на ведущих предприятиях отрасли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03436" y="5474501"/>
            <a:ext cx="1900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Трудоустройство 100%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197997" y="2402949"/>
            <a:ext cx="1900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Активная студенческая жизнь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5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375583" y="5110520"/>
            <a:ext cx="7501839" cy="1563880"/>
          </a:xfrm>
          <a:prstGeom prst="rect">
            <a:avLst/>
          </a:prstGeom>
          <a:solidFill>
            <a:srgbClr val="FF8E1D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371186" y="2247544"/>
            <a:ext cx="7501839" cy="2729579"/>
          </a:xfrm>
          <a:prstGeom prst="rect">
            <a:avLst/>
          </a:prstGeom>
          <a:solidFill>
            <a:srgbClr val="FF8E1D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373905" y="247650"/>
            <a:ext cx="7501839" cy="1874059"/>
          </a:xfrm>
          <a:prstGeom prst="rect">
            <a:avLst/>
          </a:prstGeom>
          <a:solidFill>
            <a:schemeClr val="bg1"/>
          </a:solidFill>
          <a:ln w="28575"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371186" y="5169673"/>
            <a:ext cx="75018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Срок обучения – 4 года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Бакалавриат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rebuchet MS" panose="020B0603020202020204" pitchFamily="34" charset="0"/>
              </a:rPr>
              <a:t>Квалификация – бакалавр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48810" y="247650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48810" y="733336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148810" y="1219022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48810" y="1704708"/>
            <a:ext cx="1900760" cy="465924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148810" y="2322853"/>
            <a:ext cx="900902" cy="804907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48668" y="2322852"/>
            <a:ext cx="900902" cy="804907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148810" y="3279979"/>
            <a:ext cx="1900760" cy="3394286"/>
          </a:xfrm>
          <a:prstGeom prst="rect">
            <a:avLst/>
          </a:prstGeom>
          <a:solidFill>
            <a:schemeClr val="bg1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81" y="247650"/>
            <a:ext cx="1900760" cy="6426615"/>
          </a:xfrm>
          <a:prstGeom prst="rect">
            <a:avLst/>
          </a:prstGeom>
          <a:solidFill>
            <a:schemeClr val="bg1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F926910-D51A-4A23-E070-55E3F2047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1" y="309244"/>
            <a:ext cx="1700720" cy="1685398"/>
          </a:xfrm>
          <a:prstGeom prst="ellipse">
            <a:avLst/>
          </a:prstGeom>
        </p:spPr>
      </p:pic>
      <p:sp>
        <p:nvSpPr>
          <p:cNvPr id="4" name="Равнобедренный треугольник 3"/>
          <p:cNvSpPr/>
          <p:nvPr/>
        </p:nvSpPr>
        <p:spPr>
          <a:xfrm rot="16200000">
            <a:off x="1951848" y="2406588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200000">
            <a:off x="1952803" y="3722121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6200000">
            <a:off x="1951848" y="5524602"/>
            <a:ext cx="232561" cy="304062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378661" y="607550"/>
            <a:ext cx="7494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rebuchet MS" panose="020B0603020202020204" pitchFamily="34" charset="0"/>
              </a:rPr>
              <a:t>Направление:</a:t>
            </a:r>
          </a:p>
          <a:p>
            <a:pPr algn="ctr"/>
            <a:r>
              <a:rPr lang="ru-RU" sz="3200" dirty="0" smtClean="0">
                <a:latin typeface="Trebuchet MS" panose="020B0603020202020204" pitchFamily="34" charset="0"/>
              </a:rPr>
              <a:t>20.03.01 </a:t>
            </a:r>
            <a:r>
              <a:rPr lang="ru-RU" sz="3200" dirty="0" err="1" smtClean="0">
                <a:latin typeface="Trebuchet MS" panose="020B0603020202020204" pitchFamily="34" charset="0"/>
              </a:rPr>
              <a:t>Техносферная</a:t>
            </a:r>
            <a:r>
              <a:rPr lang="ru-RU" sz="3200" dirty="0" smtClean="0">
                <a:latin typeface="Trebuchet MS" panose="020B0603020202020204" pitchFamily="34" charset="0"/>
              </a:rPr>
              <a:t> безопасность</a:t>
            </a:r>
            <a:endParaRPr lang="ru-RU" sz="3200" dirty="0">
              <a:latin typeface="Trebuchet MS" panose="020B0603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204357" y="4169855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204357" y="3374551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847428" y="3372667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1490499" y="3371149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200422" y="5279202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200422" y="4483898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843493" y="4482014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486564" y="4480496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200421" y="6388549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200421" y="5593245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843492" y="5591361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1486563" y="5589843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437008" y="2581281"/>
            <a:ext cx="73701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Профили:</a:t>
            </a:r>
            <a:endParaRPr lang="ru-RU" sz="32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Защита в чрезвычайных ситуациях,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bg1"/>
                </a:solidFill>
                <a:latin typeface="Trebuchet MS" panose="020B0603020202020204" pitchFamily="34" charset="0"/>
              </a:rPr>
              <a:t>Безопасность технологических процессов и производств</a:t>
            </a:r>
            <a:endParaRPr lang="ru-RU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05729" y="3695298"/>
            <a:ext cx="1900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Учебно-</a:t>
            </a:r>
            <a:r>
              <a:rPr lang="ru-RU" sz="15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производственная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 база на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о.Арахлей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03436" y="5474501"/>
            <a:ext cx="1900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Высокие заработные платы у выпускников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197997" y="2402949"/>
            <a:ext cx="1900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Волонтерские отряды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76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375583" y="5474500"/>
            <a:ext cx="7501839" cy="1199899"/>
          </a:xfrm>
          <a:prstGeom prst="rect">
            <a:avLst/>
          </a:prstGeom>
          <a:solidFill>
            <a:srgbClr val="FF8E1D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371186" y="2791691"/>
            <a:ext cx="7501839" cy="2566522"/>
          </a:xfrm>
          <a:prstGeom prst="rect">
            <a:avLst/>
          </a:prstGeom>
          <a:solidFill>
            <a:srgbClr val="FF8E1D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373905" y="247650"/>
            <a:ext cx="7501839" cy="2427754"/>
          </a:xfrm>
          <a:prstGeom prst="rect">
            <a:avLst/>
          </a:prstGeom>
          <a:solidFill>
            <a:schemeClr val="bg1"/>
          </a:solidFill>
          <a:ln w="28575"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5E3B97-AB64-C368-CFA1-F51B4E97441E}"/>
              </a:ext>
            </a:extLst>
          </p:cNvPr>
          <p:cNvSpPr txBox="1"/>
          <p:nvPr/>
        </p:nvSpPr>
        <p:spPr>
          <a:xfrm>
            <a:off x="2373904" y="5655201"/>
            <a:ext cx="7501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</a:rPr>
              <a:t>У поступающих на ПГС и СУС есть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возможность </a:t>
            </a:r>
            <a:r>
              <a:rPr lang="ru-RU" sz="2400" dirty="0" err="1">
                <a:solidFill>
                  <a:schemeClr val="bg1"/>
                </a:solidFill>
                <a:latin typeface="Trebuchet MS" panose="020B0603020202020204" pitchFamily="34" charset="0"/>
              </a:rPr>
              <a:t>перезачесть</a:t>
            </a:r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учебную </a:t>
            </a:r>
            <a:r>
              <a:rPr lang="ru-RU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практику</a:t>
            </a:r>
            <a:endParaRPr lang="ru-RU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48810" y="247650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148810" y="733336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148810" y="1219022"/>
            <a:ext cx="1900760" cy="333464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48810" y="1704708"/>
            <a:ext cx="1900760" cy="465924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148810" y="2322853"/>
            <a:ext cx="900902" cy="804907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48668" y="2322852"/>
            <a:ext cx="900902" cy="804907"/>
          </a:xfrm>
          <a:prstGeom prst="rect">
            <a:avLst/>
          </a:prstGeom>
          <a:solidFill>
            <a:srgbClr val="002CA8"/>
          </a:solidFill>
          <a:ln>
            <a:solidFill>
              <a:srgbClr val="002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0148810" y="3279979"/>
            <a:ext cx="1900760" cy="3394286"/>
          </a:xfrm>
          <a:prstGeom prst="rect">
            <a:avLst/>
          </a:prstGeom>
          <a:solidFill>
            <a:schemeClr val="bg1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81" y="247650"/>
            <a:ext cx="1900760" cy="6426615"/>
          </a:xfrm>
          <a:prstGeom prst="rect">
            <a:avLst/>
          </a:prstGeom>
          <a:solidFill>
            <a:schemeClr val="bg1"/>
          </a:solidFill>
          <a:ln w="28575"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F926910-D51A-4A23-E070-55E3F20478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1" y="309244"/>
            <a:ext cx="1700720" cy="1685398"/>
          </a:xfrm>
          <a:prstGeom prst="ellipse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71185" y="304324"/>
            <a:ext cx="7494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rebuchet MS" panose="020B0603020202020204" pitchFamily="34" charset="0"/>
              </a:rPr>
              <a:t>Количество </a:t>
            </a:r>
            <a:r>
              <a:rPr lang="ru-RU" sz="2400" dirty="0">
                <a:latin typeface="Trebuchet MS" panose="020B0603020202020204" pitchFamily="34" charset="0"/>
              </a:rPr>
              <a:t>заказанных бюджетных </a:t>
            </a:r>
            <a:r>
              <a:rPr lang="ru-RU" sz="2400" dirty="0" smtClean="0">
                <a:latin typeface="Trebuchet MS" panose="020B0603020202020204" pitchFamily="34" charset="0"/>
              </a:rPr>
              <a:t>мест </a:t>
            </a:r>
          </a:p>
          <a:p>
            <a:pPr algn="ctr"/>
            <a:r>
              <a:rPr lang="ru-RU" sz="2400" dirty="0" smtClean="0">
                <a:latin typeface="Trebuchet MS" panose="020B0603020202020204" pitchFamily="34" charset="0"/>
              </a:rPr>
              <a:t>на </a:t>
            </a:r>
            <a:r>
              <a:rPr lang="ru-RU" sz="2400" dirty="0">
                <a:latin typeface="Trebuchet MS" panose="020B0603020202020204" pitchFamily="34" charset="0"/>
              </a:rPr>
              <a:t>факультете – </a:t>
            </a:r>
            <a:r>
              <a:rPr lang="ru-RU" sz="2400" dirty="0" smtClean="0">
                <a:latin typeface="Trebuchet MS" panose="020B0603020202020204" pitchFamily="34" charset="0"/>
              </a:rPr>
              <a:t>120-150</a:t>
            </a:r>
            <a:endParaRPr lang="ru-RU" sz="2400" dirty="0" smtClean="0">
              <a:latin typeface="Trebuchet MS" panose="020B0603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rebuchet MS" panose="020B0603020202020204" pitchFamily="34" charset="0"/>
              </a:rPr>
              <a:t>С </a:t>
            </a:r>
            <a:r>
              <a:rPr lang="ru-RU" sz="2400" dirty="0">
                <a:latin typeface="Trebuchet MS" panose="020B0603020202020204" pitchFamily="34" charset="0"/>
              </a:rPr>
              <a:t>01.03.2024  уже можно пройти профильные </a:t>
            </a:r>
          </a:p>
          <a:p>
            <a:pPr algn="ctr"/>
            <a:r>
              <a:rPr lang="ru-RU" sz="2400" dirty="0">
                <a:latin typeface="Trebuchet MS" panose="020B0603020202020204" pitchFamily="34" charset="0"/>
              </a:rPr>
              <a:t>вступительные испытания в виде компьютерного тестирования </a:t>
            </a:r>
            <a:r>
              <a:rPr lang="ru-RU" sz="2400" dirty="0" smtClean="0">
                <a:latin typeface="Trebuchet MS" panose="020B0603020202020204" pitchFamily="34" charset="0"/>
              </a:rPr>
              <a:t>на </a:t>
            </a:r>
            <a:r>
              <a:rPr lang="ru-RU" sz="2400" dirty="0">
                <a:latin typeface="Trebuchet MS" panose="020B0603020202020204" pitchFamily="34" charset="0"/>
              </a:rPr>
              <a:t>базе ЗабГУ, по адресу ул. Чкалова, 140, </a:t>
            </a:r>
            <a:r>
              <a:rPr lang="ru-RU" sz="2400" dirty="0" err="1">
                <a:latin typeface="Trebuchet MS" panose="020B0603020202020204" pitchFamily="34" charset="0"/>
              </a:rPr>
              <a:t>каб</a:t>
            </a:r>
            <a:r>
              <a:rPr lang="ru-RU" sz="2400" dirty="0">
                <a:latin typeface="Trebuchet MS" panose="020B0603020202020204" pitchFamily="34" charset="0"/>
              </a:rPr>
              <a:t>. </a:t>
            </a:r>
            <a:r>
              <a:rPr lang="ru-RU" sz="2400" dirty="0" smtClean="0">
                <a:latin typeface="Trebuchet MS" panose="020B0603020202020204" pitchFamily="34" charset="0"/>
              </a:rPr>
              <a:t>14</a:t>
            </a:r>
            <a:endParaRPr lang="ru-RU" sz="2400" dirty="0">
              <a:latin typeface="Trebuchet MS" panose="020B0603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204357" y="4169855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0204357" y="3374551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0847428" y="3372667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1490499" y="3371149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200422" y="5279202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200422" y="4483898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0843493" y="4482014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486564" y="4480496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200421" y="6388549"/>
            <a:ext cx="1789666" cy="19529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0200421" y="5593245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0843492" y="5591361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1486563" y="5589843"/>
            <a:ext cx="503523" cy="689177"/>
          </a:xfrm>
          <a:prstGeom prst="rect">
            <a:avLst/>
          </a:prstGeom>
          <a:solidFill>
            <a:srgbClr val="FF8E1D"/>
          </a:solidFill>
          <a:ln>
            <a:solidFill>
              <a:srgbClr val="FF8E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439729" y="2864022"/>
            <a:ext cx="737019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</a:rPr>
              <a:t>В 2024 году есть последний шанс поступить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</a:rPr>
              <a:t>с любым СПО на любое направление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</a:rPr>
              <a:t>Для молодых людей есть возможность до призыва в армию поступить на факультет с сохранением</a:t>
            </a:r>
            <a:r>
              <a:rPr lang="ru-RU" sz="3200" b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rebuchet MS" panose="020B0603020202020204" pitchFamily="34" charset="0"/>
              </a:rPr>
              <a:t>бюджетного места, т.е. поставить учебу на паузу </a:t>
            </a:r>
            <a:endParaRPr lang="ru-RU" sz="32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xmlns:lc="http://schemas.openxmlformats.org/drawingml/2006/lockedCanvas" id="{A0C6B53F-BEE8-EB59-E3A1-3325D47FB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90" y="5771091"/>
            <a:ext cx="1752600" cy="75247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xmlns:lc="http://schemas.openxmlformats.org/drawingml/2006/lockedCanvas" id="{8A21BB75-1C64-F01B-42D8-C6E7413B49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0" t="2785" r="10924" b="7237"/>
          <a:stretch/>
        </p:blipFill>
        <p:spPr>
          <a:xfrm>
            <a:off x="410446" y="2276888"/>
            <a:ext cx="823423" cy="850871"/>
          </a:xfrm>
          <a:prstGeom prst="ellipse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xmlns:lc="http://schemas.openxmlformats.org/drawingml/2006/lockedCanvas" id="{E38DF14D-9E5F-F565-EF80-49AB7498A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144" y="2575875"/>
            <a:ext cx="783343" cy="37219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xmlns:lc="http://schemas.openxmlformats.org/drawingml/2006/lockedCanvas" id="{DD3AE16F-C237-15A5-4B73-5C244C8018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858" y="3408126"/>
            <a:ext cx="1649432" cy="374440"/>
          </a:xfrm>
          <a:prstGeom prst="rect">
            <a:avLst/>
          </a:prstGeom>
        </p:spPr>
      </p:pic>
      <p:pic>
        <p:nvPicPr>
          <p:cNvPr id="47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5511B36D-63AB-2691-68AF-2D32DE73D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46" y="4021500"/>
            <a:ext cx="1766487" cy="49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77CA84E5-EE79-FF3F-FD9F-3797DEE324B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7380"/>
          <a:stretch/>
        </p:blipFill>
        <p:spPr>
          <a:xfrm>
            <a:off x="313351" y="4741249"/>
            <a:ext cx="1666526" cy="88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2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</TotalTime>
  <Words>454</Words>
  <Application>Microsoft Office PowerPoint</Application>
  <PresentationFormat>Широкоэкранный</PresentationFormat>
  <Paragraphs>115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53</cp:revision>
  <dcterms:created xsi:type="dcterms:W3CDTF">2023-11-14T11:41:47Z</dcterms:created>
  <dcterms:modified xsi:type="dcterms:W3CDTF">2023-11-16T03:27:45Z</dcterms:modified>
</cp:coreProperties>
</file>