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9926638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E8E93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E8E93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E8E93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E8E93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E8E93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92840" y="0"/>
            <a:ext cx="899160" cy="6858000"/>
          </a:xfrm>
          <a:custGeom>
            <a:avLst/>
            <a:gdLst/>
            <a:ahLst/>
            <a:cxnLst/>
            <a:rect l="l" t="t" r="r" b="b"/>
            <a:pathLst>
              <a:path w="899159" h="6858000">
                <a:moveTo>
                  <a:pt x="899159" y="6857998"/>
                </a:moveTo>
                <a:lnTo>
                  <a:pt x="899159" y="0"/>
                </a:lnTo>
                <a:lnTo>
                  <a:pt x="0" y="0"/>
                </a:lnTo>
                <a:lnTo>
                  <a:pt x="0" y="6857998"/>
                </a:lnTo>
                <a:lnTo>
                  <a:pt x="899159" y="6857998"/>
                </a:lnTo>
                <a:close/>
              </a:path>
            </a:pathLst>
          </a:custGeom>
          <a:solidFill>
            <a:srgbClr val="353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37" y="157937"/>
            <a:ext cx="10777524" cy="1092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440" y="2703829"/>
            <a:ext cx="11183620" cy="3474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62004" y="6157748"/>
            <a:ext cx="582929" cy="57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8E8E93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231" y="19895"/>
            <a:ext cx="11734800" cy="6858000"/>
          </a:xfrm>
          <a:custGeom>
            <a:avLst/>
            <a:gdLst/>
            <a:ahLst/>
            <a:cxnLst/>
            <a:rect l="l" t="t" r="r" b="b"/>
            <a:pathLst>
              <a:path w="11734800" h="6858000">
                <a:moveTo>
                  <a:pt x="0" y="6858000"/>
                </a:moveTo>
                <a:lnTo>
                  <a:pt x="11734800" y="6858000"/>
                </a:lnTo>
                <a:lnTo>
                  <a:pt x="1173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A190E1-74BE-DDDE-587C-1E87A4392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7785"/>
            <a:ext cx="10363200" cy="298060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539">
        <p:split orient="vert"/>
      </p:transition>
    </mc:Choice>
    <mc:Fallback>
      <p:transition spd="slow" advTm="55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07" y="259079"/>
            <a:ext cx="11896344" cy="62910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10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18">
        <p:split orient="vert"/>
      </p:transition>
    </mc:Choice>
    <mc:Fallback>
      <p:transition spd="slow" advTm="3718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0"/>
            <a:ext cx="5145024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9880" y="0"/>
            <a:ext cx="5163312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11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770">
        <p:split orient="vert"/>
      </p:transition>
    </mc:Choice>
    <mc:Fallback>
      <p:transition spd="slow" advTm="577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" y="137160"/>
            <a:ext cx="11652504" cy="6553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12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126">
        <p:split orient="vert"/>
      </p:transition>
    </mc:Choice>
    <mc:Fallback>
      <p:transition spd="slow" advTm="4126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13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157">
        <p:split orient="vert"/>
      </p:transition>
    </mc:Choice>
    <mc:Fallback>
      <p:transition spd="slow" advTm="5157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47" y="137160"/>
            <a:ext cx="11445240" cy="64373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14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3"/>
    </mc:Choice>
    <mc:Fallback>
      <p:transition spd="slow" advTm="505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15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2"/>
    </mc:Choice>
    <mc:Fallback>
      <p:transition spd="slow" advTm="622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2679" y="0"/>
            <a:ext cx="5145024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648" y="0"/>
            <a:ext cx="5145024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16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65">
        <p:split orient="vert"/>
      </p:transition>
    </mc:Choice>
    <mc:Fallback>
      <p:transition spd="slow" advTm="2565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8335" y="0"/>
            <a:ext cx="5145023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455" y="0"/>
            <a:ext cx="5145024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17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62">
        <p:split orient="vert"/>
      </p:transition>
    </mc:Choice>
    <mc:Fallback>
      <p:transition spd="slow" advTm="3862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4" y="0"/>
            <a:ext cx="5141976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0631" y="0"/>
            <a:ext cx="5135880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18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911">
        <p:split orient="vert"/>
      </p:transition>
    </mc:Choice>
    <mc:Fallback>
      <p:transition spd="slow" advTm="4911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623" y="0"/>
            <a:ext cx="11271504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55043" y="4078681"/>
            <a:ext cx="3060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8E8E93"/>
                </a:solidFill>
                <a:latin typeface="Cambria"/>
                <a:cs typeface="Cambria"/>
              </a:rPr>
              <a:t>20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466">
        <p:split orient="vert"/>
      </p:transition>
    </mc:Choice>
    <mc:Fallback>
      <p:transition spd="slow" advTm="3466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501520"/>
            <a:ext cx="11135360" cy="90868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indent="457200" algn="just">
              <a:lnSpc>
                <a:spcPct val="95100"/>
              </a:lnSpc>
              <a:spcBef>
                <a:spcPts val="209"/>
              </a:spcBef>
            </a:pPr>
            <a:r>
              <a:rPr sz="2000" spc="245" dirty="0"/>
              <a:t>ООО </a:t>
            </a:r>
            <a:r>
              <a:rPr sz="2000" spc="50" dirty="0"/>
              <a:t>«ЗабДорСтрой» </a:t>
            </a:r>
            <a:r>
              <a:rPr sz="2000" spc="30" dirty="0"/>
              <a:t>осуществляет </a:t>
            </a:r>
            <a:r>
              <a:rPr sz="2000" spc="-15" dirty="0"/>
              <a:t>свою </a:t>
            </a:r>
            <a:r>
              <a:rPr sz="2000" spc="25" dirty="0"/>
              <a:t>деятельность </a:t>
            </a:r>
            <a:r>
              <a:rPr sz="2000" dirty="0"/>
              <a:t>с </a:t>
            </a:r>
            <a:r>
              <a:rPr sz="2000" spc="5" dirty="0"/>
              <a:t>2010 </a:t>
            </a:r>
            <a:r>
              <a:rPr sz="2000" spc="55" dirty="0"/>
              <a:t>года. </a:t>
            </a:r>
            <a:r>
              <a:rPr sz="2000" spc="60" dirty="0"/>
              <a:t>Основными </a:t>
            </a:r>
            <a:r>
              <a:rPr sz="2000" spc="70" dirty="0"/>
              <a:t>видами </a:t>
            </a:r>
            <a:r>
              <a:rPr sz="2000" spc="75" dirty="0"/>
              <a:t> </a:t>
            </a:r>
            <a:r>
              <a:rPr sz="2000" spc="25" dirty="0"/>
              <a:t>деятельности</a:t>
            </a:r>
            <a:r>
              <a:rPr sz="2000" spc="30" dirty="0"/>
              <a:t> </a:t>
            </a:r>
            <a:r>
              <a:rPr sz="2000" spc="25" dirty="0"/>
              <a:t>общества</a:t>
            </a:r>
            <a:r>
              <a:rPr sz="2000" spc="30" dirty="0"/>
              <a:t> </a:t>
            </a:r>
            <a:r>
              <a:rPr sz="2000" spc="50" dirty="0"/>
              <a:t>является</a:t>
            </a:r>
            <a:r>
              <a:rPr sz="2000" spc="55" dirty="0"/>
              <a:t> </a:t>
            </a:r>
            <a:r>
              <a:rPr sz="2000" spc="15" dirty="0"/>
              <a:t>строительство,</a:t>
            </a:r>
            <a:r>
              <a:rPr sz="2000" spc="20" dirty="0"/>
              <a:t> </a:t>
            </a:r>
            <a:r>
              <a:rPr sz="2000" spc="70" dirty="0"/>
              <a:t>капитальный</a:t>
            </a:r>
            <a:r>
              <a:rPr sz="2000" spc="75" dirty="0"/>
              <a:t> </a:t>
            </a:r>
            <a:r>
              <a:rPr sz="2000" spc="20" dirty="0"/>
              <a:t>ремонт</a:t>
            </a:r>
            <a:r>
              <a:rPr sz="2000" spc="25" dirty="0"/>
              <a:t> </a:t>
            </a:r>
            <a:r>
              <a:rPr sz="2000" spc="55" dirty="0"/>
              <a:t>и</a:t>
            </a:r>
            <a:r>
              <a:rPr sz="2000" spc="60" dirty="0"/>
              <a:t> </a:t>
            </a:r>
            <a:r>
              <a:rPr sz="2000" spc="55" dirty="0"/>
              <a:t>содержание </a:t>
            </a:r>
            <a:r>
              <a:rPr sz="2000" spc="60" dirty="0"/>
              <a:t> </a:t>
            </a:r>
            <a:r>
              <a:rPr sz="2000" spc="25" dirty="0"/>
              <a:t>автомобильных</a:t>
            </a:r>
            <a:r>
              <a:rPr sz="2000" spc="260" dirty="0"/>
              <a:t> </a:t>
            </a:r>
            <a:r>
              <a:rPr sz="2000" spc="-10" dirty="0"/>
              <a:t>дорог</a:t>
            </a:r>
            <a:r>
              <a:rPr sz="2000" spc="170" dirty="0"/>
              <a:t> </a:t>
            </a:r>
            <a:r>
              <a:rPr sz="2000" spc="35" dirty="0"/>
              <a:t>федерального</a:t>
            </a:r>
            <a:r>
              <a:rPr sz="2000" spc="254" dirty="0"/>
              <a:t> </a:t>
            </a:r>
            <a:r>
              <a:rPr sz="2000" spc="60" dirty="0"/>
              <a:t>значения</a:t>
            </a:r>
            <a:r>
              <a:rPr sz="2000" spc="240" dirty="0"/>
              <a:t> </a:t>
            </a:r>
            <a:r>
              <a:rPr sz="2000" spc="95" dirty="0"/>
              <a:t>на</a:t>
            </a:r>
            <a:r>
              <a:rPr sz="2000" spc="155" dirty="0"/>
              <a:t> </a:t>
            </a:r>
            <a:r>
              <a:rPr sz="2000" spc="10" dirty="0"/>
              <a:t>территории</a:t>
            </a:r>
            <a:r>
              <a:rPr sz="2000" spc="240" dirty="0"/>
              <a:t> </a:t>
            </a:r>
            <a:r>
              <a:rPr sz="2000" spc="55" dirty="0"/>
              <a:t>Забайкальского</a:t>
            </a:r>
            <a:r>
              <a:rPr sz="2000" spc="260" dirty="0"/>
              <a:t> </a:t>
            </a:r>
            <a:r>
              <a:rPr sz="2000" spc="90" dirty="0"/>
              <a:t>края.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11586971" y="6157748"/>
            <a:ext cx="330835" cy="5759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3600" spc="10" dirty="0">
                <a:solidFill>
                  <a:srgbClr val="8E8E93"/>
                </a:solidFill>
                <a:latin typeface="Cambria"/>
                <a:cs typeface="Cambria"/>
              </a:rPr>
              <a:t>2</a:t>
            </a:fld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065780"/>
            <a:ext cx="11135360" cy="17780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57200" algn="just">
              <a:lnSpc>
                <a:spcPct val="95000"/>
              </a:lnSpc>
              <a:spcBef>
                <a:spcPts val="210"/>
              </a:spcBef>
            </a:pPr>
            <a:r>
              <a:rPr sz="2000" spc="215" dirty="0">
                <a:latin typeface="Cambria"/>
                <a:cs typeface="Cambria"/>
              </a:rPr>
              <a:t>В</a:t>
            </a:r>
            <a:r>
              <a:rPr sz="2000" spc="22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настоящее</a:t>
            </a:r>
            <a:r>
              <a:rPr sz="2000" spc="50" dirty="0">
                <a:latin typeface="Cambria"/>
                <a:cs typeface="Cambria"/>
              </a:rPr>
              <a:t> время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общество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является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одной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из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крупных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компаний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региона, 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накопившей </a:t>
            </a:r>
            <a:r>
              <a:rPr sz="2000" spc="85" dirty="0">
                <a:latin typeface="Cambria"/>
                <a:cs typeface="Cambria"/>
              </a:rPr>
              <a:t>за </a:t>
            </a:r>
            <a:r>
              <a:rPr sz="2000" spc="5" dirty="0">
                <a:latin typeface="Cambria"/>
                <a:cs typeface="Cambria"/>
              </a:rPr>
              <a:t>годы </a:t>
            </a:r>
            <a:r>
              <a:rPr sz="2000" spc="25" dirty="0">
                <a:latin typeface="Cambria"/>
                <a:cs typeface="Cambria"/>
              </a:rPr>
              <a:t>деятельности </a:t>
            </a:r>
            <a:r>
              <a:rPr sz="2000" spc="55" dirty="0">
                <a:latin typeface="Cambria"/>
                <a:cs typeface="Cambria"/>
              </a:rPr>
              <a:t>значительный </a:t>
            </a:r>
            <a:r>
              <a:rPr sz="2000" dirty="0">
                <a:latin typeface="Cambria"/>
                <a:cs typeface="Cambria"/>
              </a:rPr>
              <a:t>опыт </a:t>
            </a:r>
            <a:r>
              <a:rPr sz="2000" spc="5" dirty="0">
                <a:latin typeface="Cambria"/>
                <a:cs typeface="Cambria"/>
              </a:rPr>
              <a:t>работы </a:t>
            </a:r>
            <a:r>
              <a:rPr sz="2000" spc="55" dirty="0">
                <a:latin typeface="Cambria"/>
                <a:cs typeface="Cambria"/>
              </a:rPr>
              <a:t>и </a:t>
            </a:r>
            <a:r>
              <a:rPr sz="2000" spc="30" dirty="0">
                <a:latin typeface="Cambria"/>
                <a:cs typeface="Cambria"/>
              </a:rPr>
              <a:t>большую </a:t>
            </a:r>
            <a:r>
              <a:rPr sz="2000" spc="50" dirty="0">
                <a:latin typeface="Cambria"/>
                <a:cs typeface="Cambria"/>
              </a:rPr>
              <a:t>материально- 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техническую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базу,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в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штате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общества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работает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порядка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400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человек.</a:t>
            </a:r>
            <a:r>
              <a:rPr sz="2000" spc="55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Общество 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осуществляет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полный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производственный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цикл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при 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выполнении</a:t>
            </a:r>
            <a:r>
              <a:rPr sz="2000" spc="55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дорожных 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работ, 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включая </a:t>
            </a:r>
            <a:r>
              <a:rPr sz="2000" spc="25" dirty="0">
                <a:latin typeface="Cambria"/>
                <a:cs typeface="Cambria"/>
              </a:rPr>
              <a:t>самостоятельное </a:t>
            </a:r>
            <a:r>
              <a:rPr sz="2000" spc="5" dirty="0">
                <a:latin typeface="Cambria"/>
                <a:cs typeface="Cambria"/>
              </a:rPr>
              <a:t>производство </a:t>
            </a:r>
            <a:r>
              <a:rPr sz="2000" spc="30" dirty="0">
                <a:latin typeface="Cambria"/>
                <a:cs typeface="Cambria"/>
              </a:rPr>
              <a:t>асфальтобетонной </a:t>
            </a:r>
            <a:r>
              <a:rPr sz="2000" spc="55" dirty="0">
                <a:latin typeface="Cambria"/>
                <a:cs typeface="Cambria"/>
              </a:rPr>
              <a:t>смеси, </a:t>
            </a:r>
            <a:r>
              <a:rPr sz="2000" spc="10" dirty="0">
                <a:latin typeface="Cambria"/>
                <a:cs typeface="Cambria"/>
              </a:rPr>
              <a:t>производство </a:t>
            </a:r>
            <a:r>
              <a:rPr sz="2000" spc="25" dirty="0">
                <a:latin typeface="Cambria"/>
                <a:cs typeface="Cambria"/>
              </a:rPr>
              <a:t>битумной 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эмульсии,</a:t>
            </a:r>
            <a:r>
              <a:rPr sz="2000" spc="2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производство</a:t>
            </a:r>
            <a:r>
              <a:rPr sz="2000" spc="254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дорожных</a:t>
            </a:r>
            <a:r>
              <a:rPr sz="2000" spc="204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знаков,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добычу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и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производство</a:t>
            </a:r>
            <a:r>
              <a:rPr sz="2000" spc="25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инертных</a:t>
            </a:r>
            <a:r>
              <a:rPr sz="2000" spc="25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материалов.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930">
        <p:split orient="vert"/>
      </p:transition>
    </mc:Choice>
    <mc:Fallback>
      <p:transition spd="slow" advTm="493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72" y="8890"/>
            <a:ext cx="10558780" cy="6325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906010" marR="118745" indent="-4354195">
              <a:lnSpc>
                <a:spcPts val="2740"/>
              </a:lnSpc>
              <a:spcBef>
                <a:spcPts val="305"/>
              </a:spcBef>
            </a:pPr>
            <a:r>
              <a:rPr sz="2400" spc="300" dirty="0">
                <a:latin typeface="Cambria"/>
                <a:cs typeface="Cambria"/>
              </a:rPr>
              <a:t>ООО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«ЗабДорСтрой»</a:t>
            </a:r>
            <a:r>
              <a:rPr sz="2400" spc="24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обладает</a:t>
            </a:r>
            <a:r>
              <a:rPr sz="2400" spc="215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производственными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мощностями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170" dirty="0">
                <a:latin typeface="Cambria"/>
                <a:cs typeface="Cambria"/>
              </a:rPr>
              <a:t>,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160" dirty="0">
                <a:latin typeface="Cambria"/>
                <a:cs typeface="Cambria"/>
              </a:rPr>
              <a:t>а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именно:</a:t>
            </a:r>
            <a:endParaRPr sz="2400">
              <a:latin typeface="Cambria"/>
              <a:cs typeface="Cambria"/>
            </a:endParaRPr>
          </a:p>
          <a:p>
            <a:pPr marL="12700" marR="365760">
              <a:lnSpc>
                <a:spcPts val="2740"/>
              </a:lnSpc>
              <a:spcBef>
                <a:spcPts val="2010"/>
              </a:spcBef>
              <a:buSzPct val="95833"/>
              <a:buAutoNum type="arabicPeriod"/>
              <a:tabLst>
                <a:tab pos="269240" algn="l"/>
              </a:tabLst>
            </a:pPr>
            <a:r>
              <a:rPr sz="2400" spc="30" dirty="0">
                <a:latin typeface="Cambria"/>
                <a:cs typeface="Cambria"/>
              </a:rPr>
              <a:t>Дробильно-сортировочный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комплекс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spc="15" dirty="0">
                <a:latin typeface="Cambria"/>
                <a:cs typeface="Cambria"/>
              </a:rPr>
              <a:t>производительностью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160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spc="-75" dirty="0">
                <a:latin typeface="Cambria"/>
                <a:cs typeface="Cambria"/>
              </a:rPr>
              <a:t>т/ч,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расположенный</a:t>
            </a:r>
            <a:r>
              <a:rPr sz="2400" spc="265" dirty="0">
                <a:latin typeface="Cambria"/>
                <a:cs typeface="Cambria"/>
              </a:rPr>
              <a:t> </a:t>
            </a:r>
            <a:r>
              <a:rPr sz="2400" spc="125" dirty="0">
                <a:latin typeface="Cambria"/>
                <a:cs typeface="Cambria"/>
              </a:rPr>
              <a:t>на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6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114" dirty="0">
                <a:latin typeface="Cambria"/>
                <a:cs typeface="Cambria"/>
              </a:rPr>
              <a:t>км.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spc="260" dirty="0">
                <a:latin typeface="Cambria"/>
                <a:cs typeface="Cambria"/>
              </a:rPr>
              <a:t>ФАД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Р-297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35" dirty="0">
                <a:latin typeface="Cambria"/>
                <a:cs typeface="Cambria"/>
              </a:rPr>
              <a:t>в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160" dirty="0">
                <a:latin typeface="Cambria"/>
                <a:cs typeface="Cambria"/>
              </a:rPr>
              <a:t>Пади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114" dirty="0">
                <a:latin typeface="Cambria"/>
                <a:cs typeface="Cambria"/>
              </a:rPr>
              <a:t>Лапочкина</a:t>
            </a:r>
            <a:endParaRPr sz="2400">
              <a:latin typeface="Cambria"/>
              <a:cs typeface="Cambria"/>
            </a:endParaRPr>
          </a:p>
          <a:p>
            <a:pPr marL="12700" marR="90170">
              <a:lnSpc>
                <a:spcPct val="95100"/>
              </a:lnSpc>
              <a:spcBef>
                <a:spcPts val="1515"/>
              </a:spcBef>
              <a:buSzPct val="95833"/>
              <a:buAutoNum type="arabicPeriod"/>
              <a:tabLst>
                <a:tab pos="354330" algn="l"/>
              </a:tabLst>
            </a:pPr>
            <a:r>
              <a:rPr sz="2400" spc="30" dirty="0">
                <a:latin typeface="Cambria"/>
                <a:cs typeface="Cambria"/>
              </a:rPr>
              <a:t>Дробильно-сортировочный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комплекс</a:t>
            </a:r>
            <a:r>
              <a:rPr sz="2400" spc="215" dirty="0">
                <a:latin typeface="Cambria"/>
                <a:cs typeface="Cambria"/>
              </a:rPr>
              <a:t> </a:t>
            </a:r>
            <a:r>
              <a:rPr sz="2400" spc="15" dirty="0">
                <a:latin typeface="Cambria"/>
                <a:cs typeface="Cambria"/>
              </a:rPr>
              <a:t>производительностью</a:t>
            </a:r>
            <a:r>
              <a:rPr sz="2400" spc="300" dirty="0">
                <a:latin typeface="Cambria"/>
                <a:cs typeface="Cambria"/>
              </a:rPr>
              <a:t> </a:t>
            </a:r>
            <a:r>
              <a:rPr sz="2400" spc="10" dirty="0">
                <a:latin typeface="Cambria"/>
                <a:cs typeface="Cambria"/>
              </a:rPr>
              <a:t>160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-160" dirty="0">
                <a:latin typeface="Cambria"/>
                <a:cs typeface="Cambria"/>
              </a:rPr>
              <a:t>т/ч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и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асфальтобетонный</a:t>
            </a:r>
            <a:r>
              <a:rPr sz="2400" spc="45" dirty="0">
                <a:latin typeface="Cambria"/>
                <a:cs typeface="Cambria"/>
              </a:rPr>
              <a:t> </a:t>
            </a:r>
            <a:r>
              <a:rPr sz="2400" spc="35" dirty="0">
                <a:latin typeface="Cambria"/>
                <a:cs typeface="Cambria"/>
              </a:rPr>
              <a:t>завод </a:t>
            </a:r>
            <a:r>
              <a:rPr sz="2400" spc="110" dirty="0">
                <a:latin typeface="Cambria"/>
                <a:cs typeface="Cambria"/>
              </a:rPr>
              <a:t>КДМ-2013м </a:t>
            </a:r>
            <a:r>
              <a:rPr sz="2400" spc="15" dirty="0">
                <a:latin typeface="Cambria"/>
                <a:cs typeface="Cambria"/>
              </a:rPr>
              <a:t>производительностью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110 </a:t>
            </a:r>
            <a:r>
              <a:rPr sz="2400" spc="-75" dirty="0">
                <a:latin typeface="Cambria"/>
                <a:cs typeface="Cambria"/>
              </a:rPr>
              <a:t>т/ч, 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расположенные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125" dirty="0">
                <a:latin typeface="Cambria"/>
                <a:cs typeface="Cambria"/>
              </a:rPr>
              <a:t>на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spc="10" dirty="0">
                <a:latin typeface="Cambria"/>
                <a:cs typeface="Cambria"/>
              </a:rPr>
              <a:t>106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км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spc="260" dirty="0">
                <a:latin typeface="Cambria"/>
                <a:cs typeface="Cambria"/>
              </a:rPr>
              <a:t>ФАД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Р-297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Чита-Хабаровск</a:t>
            </a:r>
            <a:endParaRPr sz="2400">
              <a:latin typeface="Cambria"/>
              <a:cs typeface="Cambria"/>
            </a:endParaRPr>
          </a:p>
          <a:p>
            <a:pPr marL="12700" marR="90805">
              <a:lnSpc>
                <a:spcPct val="95000"/>
              </a:lnSpc>
              <a:spcBef>
                <a:spcPts val="1610"/>
              </a:spcBef>
              <a:buSzPct val="95833"/>
              <a:buAutoNum type="arabicPeriod"/>
              <a:tabLst>
                <a:tab pos="354330" algn="l"/>
              </a:tabLst>
            </a:pPr>
            <a:r>
              <a:rPr sz="2400" spc="30" dirty="0">
                <a:latin typeface="Cambria"/>
                <a:cs typeface="Cambria"/>
              </a:rPr>
              <a:t>Дробильно-сортировочный</a:t>
            </a:r>
            <a:r>
              <a:rPr sz="2400" spc="26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комплекс</a:t>
            </a:r>
            <a:r>
              <a:rPr sz="2400" spc="250" dirty="0">
                <a:latin typeface="Cambria"/>
                <a:cs typeface="Cambria"/>
              </a:rPr>
              <a:t> </a:t>
            </a:r>
            <a:r>
              <a:rPr sz="2400" spc="15" dirty="0">
                <a:latin typeface="Cambria"/>
                <a:cs typeface="Cambria"/>
              </a:rPr>
              <a:t>производительностью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spc="10" dirty="0">
                <a:latin typeface="Cambria"/>
                <a:cs typeface="Cambria"/>
              </a:rPr>
              <a:t>150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-160" dirty="0">
                <a:latin typeface="Cambria"/>
                <a:cs typeface="Cambria"/>
              </a:rPr>
              <a:t>т/ч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и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асфальтобетонный</a:t>
            </a:r>
            <a:r>
              <a:rPr sz="2400" spc="45" dirty="0">
                <a:latin typeface="Cambria"/>
                <a:cs typeface="Cambria"/>
              </a:rPr>
              <a:t> </a:t>
            </a:r>
            <a:r>
              <a:rPr sz="2400" spc="35" dirty="0">
                <a:latin typeface="Cambria"/>
                <a:cs typeface="Cambria"/>
              </a:rPr>
              <a:t>завод </a:t>
            </a:r>
            <a:r>
              <a:rPr sz="2400" spc="345" dirty="0">
                <a:latin typeface="Cambria"/>
                <a:cs typeface="Cambria"/>
              </a:rPr>
              <a:t>XCMG </a:t>
            </a:r>
            <a:r>
              <a:rPr sz="2400" spc="125" dirty="0">
                <a:latin typeface="Cambria"/>
                <a:cs typeface="Cambria"/>
              </a:rPr>
              <a:t>LQ-80 </a:t>
            </a:r>
            <a:r>
              <a:rPr sz="2400" spc="15" dirty="0">
                <a:latin typeface="Cambria"/>
                <a:cs typeface="Cambria"/>
              </a:rPr>
              <a:t>производительностью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80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75" dirty="0">
                <a:latin typeface="Cambria"/>
                <a:cs typeface="Cambria"/>
              </a:rPr>
              <a:t>т/ч, 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расположенные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125" dirty="0">
                <a:latin typeface="Cambria"/>
                <a:cs typeface="Cambria"/>
              </a:rPr>
              <a:t>на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spc="10" dirty="0">
                <a:latin typeface="Cambria"/>
                <a:cs typeface="Cambria"/>
              </a:rPr>
              <a:t>203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114" dirty="0">
                <a:latin typeface="Cambria"/>
                <a:cs typeface="Cambria"/>
              </a:rPr>
              <a:t>км.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spc="260" dirty="0">
                <a:latin typeface="Cambria"/>
                <a:cs typeface="Cambria"/>
              </a:rPr>
              <a:t>ФАД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Р-297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Чита-Хабаровск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95100"/>
              </a:lnSpc>
              <a:spcBef>
                <a:spcPts val="1605"/>
              </a:spcBef>
              <a:buSzPct val="95833"/>
              <a:buAutoNum type="arabicPeriod"/>
              <a:tabLst>
                <a:tab pos="354330" algn="l"/>
              </a:tabLst>
            </a:pPr>
            <a:r>
              <a:rPr sz="2400" spc="30" dirty="0">
                <a:latin typeface="Cambria"/>
                <a:cs typeface="Cambria"/>
              </a:rPr>
              <a:t>Дробильно-сортировочный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комплекс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spc="15" dirty="0">
                <a:latin typeface="Cambria"/>
                <a:cs typeface="Cambria"/>
              </a:rPr>
              <a:t>производительностью</a:t>
            </a:r>
            <a:r>
              <a:rPr sz="2400" spc="300" dirty="0">
                <a:latin typeface="Cambria"/>
                <a:cs typeface="Cambria"/>
              </a:rPr>
              <a:t> </a:t>
            </a:r>
            <a:r>
              <a:rPr sz="2400" spc="10" dirty="0">
                <a:latin typeface="Cambria"/>
                <a:cs typeface="Cambria"/>
              </a:rPr>
              <a:t>160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-75" dirty="0">
                <a:latin typeface="Cambria"/>
                <a:cs typeface="Cambria"/>
              </a:rPr>
              <a:t>т/ч.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и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асфальтобетонный</a:t>
            </a:r>
            <a:r>
              <a:rPr sz="2400" spc="45" dirty="0">
                <a:latin typeface="Cambria"/>
                <a:cs typeface="Cambria"/>
              </a:rPr>
              <a:t> </a:t>
            </a:r>
            <a:r>
              <a:rPr sz="2400" spc="35" dirty="0">
                <a:latin typeface="Cambria"/>
                <a:cs typeface="Cambria"/>
              </a:rPr>
              <a:t>завод </a:t>
            </a:r>
            <a:r>
              <a:rPr sz="2400" spc="345" dirty="0">
                <a:latin typeface="Cambria"/>
                <a:cs typeface="Cambria"/>
              </a:rPr>
              <a:t>XCMG </a:t>
            </a:r>
            <a:r>
              <a:rPr sz="2400" spc="305" dirty="0">
                <a:latin typeface="Cambria"/>
                <a:cs typeface="Cambria"/>
              </a:rPr>
              <a:t>LQ </a:t>
            </a:r>
            <a:r>
              <a:rPr sz="2400" spc="5" dirty="0">
                <a:latin typeface="Cambria"/>
                <a:cs typeface="Cambria"/>
              </a:rPr>
              <a:t>80 </a:t>
            </a:r>
            <a:r>
              <a:rPr sz="2400" spc="30" dirty="0">
                <a:latin typeface="Cambria"/>
                <a:cs typeface="Cambria"/>
              </a:rPr>
              <a:t>(модернизированный) </a:t>
            </a:r>
            <a:r>
              <a:rPr sz="2400" spc="35" dirty="0">
                <a:latin typeface="Cambria"/>
                <a:cs typeface="Cambria"/>
              </a:rPr>
              <a:t> </a:t>
            </a:r>
            <a:r>
              <a:rPr sz="2400" spc="15" dirty="0">
                <a:latin typeface="Cambria"/>
                <a:cs typeface="Cambria"/>
              </a:rPr>
              <a:t>производительностью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spc="10" dirty="0">
                <a:latin typeface="Cambria"/>
                <a:cs typeface="Cambria"/>
              </a:rPr>
              <a:t>100 </a:t>
            </a:r>
            <a:r>
              <a:rPr sz="2400" spc="-75" dirty="0">
                <a:latin typeface="Cambria"/>
                <a:cs typeface="Cambria"/>
              </a:rPr>
              <a:t>т/ч,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расположенные</a:t>
            </a:r>
            <a:r>
              <a:rPr sz="2400" spc="60" dirty="0">
                <a:latin typeface="Cambria"/>
                <a:cs typeface="Cambria"/>
              </a:rPr>
              <a:t> </a:t>
            </a:r>
            <a:r>
              <a:rPr sz="2400" spc="125" dirty="0">
                <a:latin typeface="Cambria"/>
                <a:cs typeface="Cambria"/>
              </a:rPr>
              <a:t>на </a:t>
            </a:r>
            <a:r>
              <a:rPr sz="2400" spc="10" dirty="0">
                <a:latin typeface="Cambria"/>
                <a:cs typeface="Cambria"/>
              </a:rPr>
              <a:t>334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км </a:t>
            </a:r>
            <a:r>
              <a:rPr sz="2400" spc="260" dirty="0">
                <a:latin typeface="Cambria"/>
                <a:cs typeface="Cambria"/>
              </a:rPr>
              <a:t>ФАД </a:t>
            </a:r>
            <a:r>
              <a:rPr sz="2400" spc="50" dirty="0">
                <a:latin typeface="Cambria"/>
                <a:cs typeface="Cambria"/>
              </a:rPr>
              <a:t>Р-297 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Чита-Хабаровск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334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90" dirty="0">
                <a:latin typeface="Cambria"/>
                <a:cs typeface="Cambria"/>
              </a:rPr>
              <a:t>км</a:t>
            </a:r>
            <a:endParaRPr sz="2400">
              <a:latin typeface="Cambria"/>
              <a:cs typeface="Cambria"/>
            </a:endParaRPr>
          </a:p>
          <a:p>
            <a:pPr marL="353060" indent="-340995">
              <a:lnSpc>
                <a:spcPct val="100000"/>
              </a:lnSpc>
              <a:spcBef>
                <a:spcPts val="1440"/>
              </a:spcBef>
              <a:buSzPct val="95833"/>
              <a:buAutoNum type="arabicPeriod"/>
              <a:tabLst>
                <a:tab pos="353695" algn="l"/>
              </a:tabLst>
            </a:pPr>
            <a:r>
              <a:rPr sz="2400" spc="60" dirty="0">
                <a:latin typeface="Cambria"/>
                <a:cs typeface="Cambria"/>
              </a:rPr>
              <a:t>Мобильный</a:t>
            </a:r>
            <a:r>
              <a:rPr sz="2400" spc="240" dirty="0">
                <a:latin typeface="Cambria"/>
                <a:cs typeface="Cambria"/>
              </a:rPr>
              <a:t> </a:t>
            </a:r>
            <a:r>
              <a:rPr sz="2400" spc="15" dirty="0">
                <a:latin typeface="Cambria"/>
                <a:cs typeface="Cambria"/>
              </a:rPr>
              <a:t>дробильно-сортировочный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комлекс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140" dirty="0">
                <a:latin typeface="Cambria"/>
                <a:cs typeface="Cambria"/>
              </a:rPr>
              <a:t>Kleeman.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20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50">
        <p:split orient="vert"/>
      </p:transition>
    </mc:Choice>
    <mc:Fallback>
      <p:transition spd="slow" advTm="445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72" y="0"/>
            <a:ext cx="10401935" cy="620141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44"/>
              </a:spcBef>
            </a:pPr>
            <a:r>
              <a:rPr sz="2000" spc="45" dirty="0">
                <a:latin typeface="Cambria"/>
                <a:cs typeface="Cambria"/>
              </a:rPr>
              <a:t>Производственная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база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по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адресу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г.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Чита,</a:t>
            </a:r>
            <a:r>
              <a:rPr sz="2000" spc="204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ул.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Сахалинская</a:t>
            </a:r>
            <a:r>
              <a:rPr sz="2000" spc="26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16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включает</a:t>
            </a:r>
            <a:r>
              <a:rPr sz="2000" spc="229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в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себя: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0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45" dirty="0">
                <a:latin typeface="Cambria"/>
                <a:cs typeface="Cambria"/>
              </a:rPr>
              <a:t>Битумное</a:t>
            </a:r>
            <a:r>
              <a:rPr sz="2000" spc="204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хранилище</a:t>
            </a:r>
            <a:r>
              <a:rPr sz="2000" spc="254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вместимостью</a:t>
            </a:r>
            <a:r>
              <a:rPr sz="2000" spc="24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1000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тонн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4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60" dirty="0">
                <a:latin typeface="Cambria"/>
                <a:cs typeface="Cambria"/>
              </a:rPr>
              <a:t>Эмульсионный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завод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0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65" dirty="0">
                <a:latin typeface="Cambria"/>
                <a:cs typeface="Cambria"/>
              </a:rPr>
              <a:t>Завод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по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приготовлению</a:t>
            </a:r>
            <a:r>
              <a:rPr sz="2000" spc="229" dirty="0">
                <a:latin typeface="Cambria"/>
                <a:cs typeface="Cambria"/>
              </a:rPr>
              <a:t> </a:t>
            </a:r>
            <a:r>
              <a:rPr sz="2000" spc="250" dirty="0">
                <a:latin typeface="Cambria"/>
                <a:cs typeface="Cambria"/>
              </a:rPr>
              <a:t>ПБВ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0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55" dirty="0">
                <a:latin typeface="Cambria"/>
                <a:cs typeface="Cambria"/>
              </a:rPr>
              <a:t>Токарный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цех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4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70" dirty="0">
                <a:latin typeface="Cambria"/>
                <a:cs typeface="Cambria"/>
              </a:rPr>
              <a:t>Сварочный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цех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0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30" dirty="0">
                <a:latin typeface="Cambria"/>
                <a:cs typeface="Cambria"/>
              </a:rPr>
              <a:t>Моторный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цех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0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60" dirty="0">
                <a:latin typeface="Cambria"/>
                <a:cs typeface="Cambria"/>
              </a:rPr>
              <a:t>Электроцех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0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50" dirty="0">
                <a:latin typeface="Cambria"/>
                <a:cs typeface="Cambria"/>
              </a:rPr>
              <a:t>Боксы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4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60" dirty="0">
                <a:latin typeface="Cambria"/>
                <a:cs typeface="Cambria"/>
              </a:rPr>
              <a:t>Котельная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0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229" dirty="0">
                <a:latin typeface="Cambria"/>
                <a:cs typeface="Cambria"/>
              </a:rPr>
              <a:t>АЗС</a:t>
            </a:r>
            <a:endParaRPr sz="2000" dirty="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spcBef>
                <a:spcPts val="840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80" dirty="0">
                <a:latin typeface="Cambria"/>
                <a:cs typeface="Cambria"/>
              </a:rPr>
              <a:t>Складские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помещения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Cambria"/>
              <a:cs typeface="Cambria"/>
            </a:endParaRPr>
          </a:p>
          <a:p>
            <a:pPr marL="590550" algn="ctr">
              <a:lnSpc>
                <a:spcPct val="100000"/>
              </a:lnSpc>
            </a:pPr>
            <a:r>
              <a:rPr sz="2000" spc="204" dirty="0">
                <a:latin typeface="Cambria"/>
                <a:cs typeface="Cambria"/>
              </a:rPr>
              <a:t>На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базе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хранения</a:t>
            </a:r>
            <a:r>
              <a:rPr sz="2000" spc="204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нефтепродуктов</a:t>
            </a:r>
            <a:r>
              <a:rPr sz="2000" spc="260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по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адресу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г.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Чита,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ул.</a:t>
            </a:r>
            <a:r>
              <a:rPr sz="2000" spc="125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Складская</a:t>
            </a:r>
            <a:r>
              <a:rPr sz="2000" spc="3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7</a:t>
            </a:r>
          </a:p>
          <a:p>
            <a:pPr marL="585470" algn="ctr">
              <a:lnSpc>
                <a:spcPct val="100000"/>
              </a:lnSpc>
              <a:spcBef>
                <a:spcPts val="840"/>
              </a:spcBef>
            </a:pPr>
            <a:r>
              <a:rPr sz="2000" spc="50" dirty="0">
                <a:latin typeface="Cambria"/>
                <a:cs typeface="Cambria"/>
              </a:rPr>
              <a:t>хранится</a:t>
            </a:r>
            <a:r>
              <a:rPr sz="2000" spc="229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дизельное</a:t>
            </a:r>
            <a:r>
              <a:rPr sz="2000" spc="200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топливо</a:t>
            </a:r>
            <a:r>
              <a:rPr sz="2000" spc="22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и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битум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21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714">
        <p:split orient="vert"/>
      </p:transition>
    </mc:Choice>
    <mc:Fallback>
      <p:transition spd="slow" advTm="10714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795" y="8890"/>
            <a:ext cx="6840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Бульдозеры</a:t>
            </a:r>
            <a:r>
              <a:rPr sz="2400" spc="220" dirty="0"/>
              <a:t> </a:t>
            </a:r>
            <a:r>
              <a:rPr sz="2400" spc="130" dirty="0"/>
              <a:t>Komatsu</a:t>
            </a:r>
            <a:r>
              <a:rPr sz="2400" spc="210" dirty="0"/>
              <a:t> </a:t>
            </a:r>
            <a:r>
              <a:rPr sz="2400" spc="5" dirty="0"/>
              <a:t>375</a:t>
            </a:r>
            <a:r>
              <a:rPr sz="2400" spc="150" dirty="0"/>
              <a:t> </a:t>
            </a:r>
            <a:r>
              <a:rPr sz="2400" spc="30" dirty="0"/>
              <a:t>в</a:t>
            </a:r>
            <a:r>
              <a:rPr sz="2400" spc="165" dirty="0"/>
              <a:t> </a:t>
            </a:r>
            <a:r>
              <a:rPr sz="2400" spc="30" dirty="0"/>
              <a:t>количестве</a:t>
            </a:r>
            <a:r>
              <a:rPr sz="2400" spc="204" dirty="0"/>
              <a:t> </a:t>
            </a:r>
            <a:r>
              <a:rPr sz="2400" spc="5" dirty="0"/>
              <a:t>2</a:t>
            </a:r>
            <a:r>
              <a:rPr sz="2400" spc="155" dirty="0"/>
              <a:t> </a:t>
            </a:r>
            <a:r>
              <a:rPr sz="2400" spc="65" dirty="0"/>
              <a:t>штук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040382" y="3009391"/>
            <a:ext cx="7353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Cambria"/>
                <a:cs typeface="Cambria"/>
              </a:rPr>
              <a:t>Бульдозеры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130" dirty="0">
                <a:latin typeface="Cambria"/>
                <a:cs typeface="Cambria"/>
              </a:rPr>
              <a:t>Komatsu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275" dirty="0">
                <a:latin typeface="Cambria"/>
                <a:cs typeface="Cambria"/>
              </a:rPr>
              <a:t>D</a:t>
            </a:r>
            <a:r>
              <a:rPr sz="2400" spc="16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275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в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количестве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1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штуки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879" y="371856"/>
            <a:ext cx="7043928" cy="25572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7879" y="3587494"/>
            <a:ext cx="7043928" cy="31790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22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695">
        <p:split orient="vert"/>
      </p:transition>
    </mc:Choice>
    <mc:Fallback>
      <p:transition spd="slow" advTm="5695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642" y="8890"/>
            <a:ext cx="6985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Бульдозеры</a:t>
            </a:r>
            <a:r>
              <a:rPr sz="2400" spc="220" dirty="0"/>
              <a:t> </a:t>
            </a:r>
            <a:r>
              <a:rPr sz="2400" spc="95" dirty="0"/>
              <a:t>Liebherr</a:t>
            </a:r>
            <a:r>
              <a:rPr sz="2400" spc="215" dirty="0"/>
              <a:t> </a:t>
            </a:r>
            <a:r>
              <a:rPr sz="2400" spc="5" dirty="0"/>
              <a:t>764</a:t>
            </a:r>
            <a:r>
              <a:rPr sz="2400" spc="155" dirty="0"/>
              <a:t> </a:t>
            </a:r>
            <a:r>
              <a:rPr sz="2400" spc="30" dirty="0"/>
              <a:t>в</a:t>
            </a:r>
            <a:r>
              <a:rPr sz="2400" spc="140" dirty="0"/>
              <a:t> </a:t>
            </a:r>
            <a:r>
              <a:rPr sz="2400" spc="30" dirty="0"/>
              <a:t>количестве</a:t>
            </a:r>
            <a:r>
              <a:rPr sz="2400" spc="220" dirty="0"/>
              <a:t> </a:t>
            </a:r>
            <a:r>
              <a:rPr sz="2400" spc="5" dirty="0"/>
              <a:t>1</a:t>
            </a:r>
            <a:r>
              <a:rPr sz="2400" spc="150" dirty="0"/>
              <a:t> </a:t>
            </a:r>
            <a:r>
              <a:rPr sz="2400" spc="70" dirty="0"/>
              <a:t>штуки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223642" y="3509517"/>
            <a:ext cx="6985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Cambria"/>
                <a:cs typeface="Cambria"/>
              </a:rPr>
              <a:t>Бульдозеры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spc="95" dirty="0">
                <a:latin typeface="Cambria"/>
                <a:cs typeface="Cambria"/>
              </a:rPr>
              <a:t>Liebherr</a:t>
            </a:r>
            <a:r>
              <a:rPr sz="2400" spc="21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734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в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количестве</a:t>
            </a:r>
            <a:r>
              <a:rPr sz="2400" spc="22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1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штуки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8632" y="463295"/>
            <a:ext cx="7226808" cy="28864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16" y="4227292"/>
            <a:ext cx="5284603" cy="244960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23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41">
        <p:split orient="vert"/>
      </p:transition>
    </mc:Choice>
    <mc:Fallback>
      <p:transition spd="slow" advTm="3941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579" y="8890"/>
            <a:ext cx="72491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Бульдозеры</a:t>
            </a:r>
            <a:r>
              <a:rPr sz="2400" spc="225" dirty="0"/>
              <a:t> </a:t>
            </a:r>
            <a:r>
              <a:rPr sz="2400" spc="155" dirty="0"/>
              <a:t>Shantui</a:t>
            </a:r>
            <a:r>
              <a:rPr sz="2400" spc="210" dirty="0"/>
              <a:t> </a:t>
            </a:r>
            <a:r>
              <a:rPr sz="2400" spc="120" dirty="0"/>
              <a:t>SD-32</a:t>
            </a:r>
            <a:r>
              <a:rPr sz="2400" spc="204" dirty="0"/>
              <a:t> </a:t>
            </a:r>
            <a:r>
              <a:rPr sz="2400" spc="30" dirty="0"/>
              <a:t>в</a:t>
            </a:r>
            <a:r>
              <a:rPr sz="2400" spc="140" dirty="0"/>
              <a:t> </a:t>
            </a:r>
            <a:r>
              <a:rPr sz="2400" spc="30" dirty="0"/>
              <a:t>количестве</a:t>
            </a:r>
            <a:r>
              <a:rPr sz="2400" spc="204" dirty="0"/>
              <a:t> </a:t>
            </a:r>
            <a:r>
              <a:rPr sz="2400" spc="5" dirty="0"/>
              <a:t>1</a:t>
            </a:r>
            <a:r>
              <a:rPr sz="2400" spc="155" dirty="0"/>
              <a:t> </a:t>
            </a:r>
            <a:r>
              <a:rPr sz="2400" spc="65" dirty="0"/>
              <a:t>штуки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0660" y="914400"/>
            <a:ext cx="9250680" cy="5724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24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55">
        <p:split orient="vert"/>
      </p:transition>
    </mc:Choice>
    <mc:Fallback>
      <p:transition spd="slow" advTm="1955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894" y="8890"/>
            <a:ext cx="753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/>
              <a:t>Экскаваторы:</a:t>
            </a:r>
            <a:r>
              <a:rPr sz="2400" spc="240" dirty="0"/>
              <a:t> </a:t>
            </a:r>
            <a:r>
              <a:rPr sz="2400" spc="135" dirty="0"/>
              <a:t>Hitachi</a:t>
            </a:r>
            <a:r>
              <a:rPr sz="2400" spc="195" dirty="0"/>
              <a:t> </a:t>
            </a:r>
            <a:r>
              <a:rPr sz="2400" spc="85" dirty="0"/>
              <a:t>ZX-200</a:t>
            </a:r>
            <a:r>
              <a:rPr sz="2400" spc="195" dirty="0"/>
              <a:t> </a:t>
            </a:r>
            <a:r>
              <a:rPr sz="2400" spc="30" dirty="0"/>
              <a:t>в</a:t>
            </a:r>
            <a:r>
              <a:rPr sz="2400" spc="145" dirty="0"/>
              <a:t> </a:t>
            </a:r>
            <a:r>
              <a:rPr sz="2400" spc="30" dirty="0"/>
              <a:t>количестве</a:t>
            </a:r>
            <a:r>
              <a:rPr sz="2400" spc="204" dirty="0"/>
              <a:t> </a:t>
            </a:r>
            <a:r>
              <a:rPr sz="2400" spc="5" dirty="0"/>
              <a:t>12</a:t>
            </a:r>
            <a:r>
              <a:rPr sz="2400" spc="175" dirty="0"/>
              <a:t> </a:t>
            </a:r>
            <a:r>
              <a:rPr sz="2400" spc="65" dirty="0"/>
              <a:t>штук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074291" y="3509517"/>
            <a:ext cx="728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Cambria"/>
                <a:cs typeface="Cambria"/>
              </a:rPr>
              <a:t>Экскаваторы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135" dirty="0">
                <a:latin typeface="Cambria"/>
                <a:cs typeface="Cambria"/>
              </a:rPr>
              <a:t>Hitachi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ZX-240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в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количестве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2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штук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4809" y="691895"/>
            <a:ext cx="6156672" cy="25068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403" y="4148326"/>
            <a:ext cx="5925896" cy="26066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25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39">
        <p:split orient="vert"/>
      </p:transition>
    </mc:Choice>
    <mc:Fallback>
      <p:transition spd="slow" advTm="4439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4291" y="8890"/>
            <a:ext cx="728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/>
              <a:t>Экскаваторы</a:t>
            </a:r>
            <a:r>
              <a:rPr sz="2400" spc="254" dirty="0"/>
              <a:t> </a:t>
            </a:r>
            <a:r>
              <a:rPr sz="2400" spc="135" dirty="0"/>
              <a:t>Hitachi</a:t>
            </a:r>
            <a:r>
              <a:rPr sz="2400" spc="195" dirty="0"/>
              <a:t> </a:t>
            </a:r>
            <a:r>
              <a:rPr sz="2400" spc="80" dirty="0"/>
              <a:t>ZX-330</a:t>
            </a:r>
            <a:r>
              <a:rPr sz="2400" spc="200" dirty="0"/>
              <a:t> </a:t>
            </a:r>
            <a:r>
              <a:rPr sz="2400" spc="30" dirty="0"/>
              <a:t>в</a:t>
            </a:r>
            <a:r>
              <a:rPr sz="2400" spc="150" dirty="0"/>
              <a:t> </a:t>
            </a:r>
            <a:r>
              <a:rPr sz="2400" spc="35" dirty="0"/>
              <a:t>количестве</a:t>
            </a:r>
            <a:r>
              <a:rPr sz="2400" spc="185" dirty="0"/>
              <a:t> </a:t>
            </a:r>
            <a:r>
              <a:rPr sz="2400" spc="5" dirty="0"/>
              <a:t>2</a:t>
            </a:r>
            <a:r>
              <a:rPr sz="2400" spc="175" dirty="0"/>
              <a:t> </a:t>
            </a:r>
            <a:r>
              <a:rPr sz="2400" spc="65" dirty="0"/>
              <a:t>штук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083435" y="3509517"/>
            <a:ext cx="726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Cambria"/>
                <a:cs typeface="Cambria"/>
              </a:rPr>
              <a:t>Экскаваторы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135" dirty="0">
                <a:latin typeface="Cambria"/>
                <a:cs typeface="Cambria"/>
              </a:rPr>
              <a:t>Hitachi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245" dirty="0">
                <a:latin typeface="Cambria"/>
                <a:cs typeface="Cambria"/>
              </a:rPr>
              <a:t>ZX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300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в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количестве</a:t>
            </a:r>
            <a:r>
              <a:rPr sz="2400" spc="23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2</a:t>
            </a:r>
            <a:r>
              <a:rPr sz="2400" spc="150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штук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3418" y="688848"/>
            <a:ext cx="5307227" cy="26495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3418" y="4282438"/>
            <a:ext cx="5618274" cy="24622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26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34">
        <p:split orient="vert"/>
      </p:transition>
    </mc:Choice>
    <mc:Fallback>
      <p:transition spd="slow" advTm="4534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291" y="8890"/>
            <a:ext cx="652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/>
              <a:t>Экскаваторы</a:t>
            </a:r>
            <a:r>
              <a:rPr sz="2400" spc="254" dirty="0"/>
              <a:t> </a:t>
            </a:r>
            <a:r>
              <a:rPr sz="2400" spc="95" dirty="0"/>
              <a:t>Liebherr</a:t>
            </a:r>
            <a:r>
              <a:rPr sz="2400" spc="190" dirty="0"/>
              <a:t> </a:t>
            </a:r>
            <a:r>
              <a:rPr sz="2400" spc="5" dirty="0"/>
              <a:t>922</a:t>
            </a:r>
            <a:r>
              <a:rPr sz="2400" spc="175" dirty="0"/>
              <a:t> </a:t>
            </a:r>
            <a:r>
              <a:rPr sz="2400" spc="30" dirty="0"/>
              <a:t>в</a:t>
            </a:r>
            <a:r>
              <a:rPr sz="2400" spc="145" dirty="0"/>
              <a:t> </a:t>
            </a:r>
            <a:r>
              <a:rPr sz="2400" spc="30" dirty="0"/>
              <a:t>количестве</a:t>
            </a:r>
            <a:r>
              <a:rPr sz="2400" spc="204" dirty="0"/>
              <a:t> </a:t>
            </a:r>
            <a:r>
              <a:rPr sz="2400" spc="35" dirty="0"/>
              <a:t>1шт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455291" y="3509517"/>
            <a:ext cx="652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Cambria"/>
                <a:cs typeface="Cambria"/>
              </a:rPr>
              <a:t>Экскаваторы</a:t>
            </a:r>
            <a:r>
              <a:rPr sz="2400" spc="254" dirty="0">
                <a:latin typeface="Cambria"/>
                <a:cs typeface="Cambria"/>
              </a:rPr>
              <a:t> </a:t>
            </a:r>
            <a:r>
              <a:rPr sz="2400" spc="95" dirty="0">
                <a:latin typeface="Cambria"/>
                <a:cs typeface="Cambria"/>
              </a:rPr>
              <a:t>Liebherr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924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в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30" dirty="0">
                <a:latin typeface="Cambria"/>
                <a:cs typeface="Cambria"/>
              </a:rPr>
              <a:t>количестве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35" dirty="0">
                <a:latin typeface="Cambria"/>
                <a:cs typeface="Cambria"/>
              </a:rPr>
              <a:t>1шт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8295" y="359663"/>
            <a:ext cx="7037832" cy="31821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8295" y="3992879"/>
            <a:ext cx="7037832" cy="28651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27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660">
        <p:split orient="vert"/>
      </p:transition>
    </mc:Choice>
    <mc:Fallback>
      <p:transition spd="slow" advTm="466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5809" y="8890"/>
            <a:ext cx="3821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1</a:t>
            </a:r>
            <a:r>
              <a:rPr sz="2400" spc="130" dirty="0"/>
              <a:t> </a:t>
            </a:r>
            <a:r>
              <a:rPr sz="2400" spc="40" dirty="0"/>
              <a:t>экскаватор</a:t>
            </a:r>
            <a:r>
              <a:rPr sz="2400" spc="185" dirty="0"/>
              <a:t> </a:t>
            </a:r>
            <a:r>
              <a:rPr sz="2400" spc="95" dirty="0"/>
              <a:t>Liebherr</a:t>
            </a:r>
            <a:r>
              <a:rPr sz="2400" spc="185" dirty="0"/>
              <a:t> </a:t>
            </a:r>
            <a:r>
              <a:rPr sz="2400" spc="10" dirty="0"/>
              <a:t>934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275457" y="3509517"/>
            <a:ext cx="4883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mbria"/>
                <a:cs typeface="Cambria"/>
              </a:rPr>
              <a:t>1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колесный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экскаватор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60" dirty="0">
                <a:latin typeface="Cambria"/>
                <a:cs typeface="Cambria"/>
              </a:rPr>
              <a:t>Volvo</a:t>
            </a:r>
            <a:r>
              <a:rPr sz="2400" spc="155" dirty="0">
                <a:latin typeface="Cambria"/>
                <a:cs typeface="Cambria"/>
              </a:rPr>
              <a:t> </a:t>
            </a:r>
            <a:r>
              <a:rPr sz="2400" spc="15" dirty="0">
                <a:latin typeface="Cambria"/>
                <a:cs typeface="Cambria"/>
              </a:rPr>
              <a:t>220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4623" y="463295"/>
            <a:ext cx="8333232" cy="30967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4623" y="4023359"/>
            <a:ext cx="8333232" cy="28346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28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884">
        <p:split orient="vert"/>
      </p:transition>
    </mc:Choice>
    <mc:Fallback>
      <p:transition spd="slow" advTm="2884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992" y="8890"/>
            <a:ext cx="5452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1</a:t>
            </a:r>
            <a:r>
              <a:rPr sz="2400" spc="135" dirty="0"/>
              <a:t> </a:t>
            </a:r>
            <a:r>
              <a:rPr sz="2400" spc="65" dirty="0"/>
              <a:t>Колесный</a:t>
            </a:r>
            <a:r>
              <a:rPr sz="2400" spc="195" dirty="0"/>
              <a:t> </a:t>
            </a:r>
            <a:r>
              <a:rPr sz="2400" spc="40" dirty="0"/>
              <a:t>экскаватор</a:t>
            </a:r>
            <a:r>
              <a:rPr sz="2400" spc="229" dirty="0"/>
              <a:t> </a:t>
            </a:r>
            <a:r>
              <a:rPr sz="2400" spc="280" dirty="0"/>
              <a:t>HYNDAI</a:t>
            </a:r>
            <a:r>
              <a:rPr sz="2400" spc="185" dirty="0"/>
              <a:t> </a:t>
            </a:r>
            <a:r>
              <a:rPr sz="2400" spc="10" dirty="0"/>
              <a:t>210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8640" y="785195"/>
            <a:ext cx="5000671" cy="57293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29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618">
        <p:split orient="vert"/>
      </p:transition>
    </mc:Choice>
    <mc:Fallback>
      <p:transition spd="slow" advTm="6618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10233"/>
            <a:ext cx="11135995" cy="4619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>
              <a:lnSpc>
                <a:spcPts val="2340"/>
              </a:lnSpc>
              <a:spcBef>
                <a:spcPts val="90"/>
              </a:spcBef>
              <a:tabLst>
                <a:tab pos="1734820" algn="l"/>
                <a:tab pos="2588260" algn="l"/>
                <a:tab pos="4728845" algn="l"/>
                <a:tab pos="5097780" algn="l"/>
                <a:tab pos="5732145" algn="l"/>
                <a:tab pos="8500110" algn="l"/>
                <a:tab pos="9966325" algn="l"/>
              </a:tabLst>
            </a:pPr>
            <a:r>
              <a:rPr sz="2000" spc="70" dirty="0">
                <a:latin typeface="Cambria"/>
                <a:cs typeface="Cambria"/>
              </a:rPr>
              <a:t>Сегодня	</a:t>
            </a:r>
            <a:r>
              <a:rPr sz="2000" spc="245" dirty="0">
                <a:latin typeface="Cambria"/>
                <a:cs typeface="Cambria"/>
              </a:rPr>
              <a:t>ООО	</a:t>
            </a:r>
            <a:r>
              <a:rPr sz="2000" spc="50" dirty="0">
                <a:latin typeface="Cambria"/>
                <a:cs typeface="Cambria"/>
              </a:rPr>
              <a:t>«ЗабДорСтрой»	</a:t>
            </a:r>
            <a:r>
              <a:rPr sz="2000" dirty="0">
                <a:latin typeface="Cambria"/>
                <a:cs typeface="Cambria"/>
              </a:rPr>
              <a:t>с	его	</a:t>
            </a:r>
            <a:r>
              <a:rPr sz="2000" spc="50" dirty="0">
                <a:latin typeface="Cambria"/>
                <a:cs typeface="Cambria"/>
              </a:rPr>
              <a:t>многомиллионными	</a:t>
            </a:r>
            <a:r>
              <a:rPr sz="2000" spc="35" dirty="0">
                <a:latin typeface="Cambria"/>
                <a:cs typeface="Cambria"/>
              </a:rPr>
              <a:t>объемами	</a:t>
            </a:r>
            <a:r>
              <a:rPr sz="2000" spc="60" dirty="0">
                <a:latin typeface="Cambria"/>
                <a:cs typeface="Cambria"/>
              </a:rPr>
              <a:t>занимает</a:t>
            </a:r>
            <a:endParaRPr sz="2000" dirty="0">
              <a:latin typeface="Cambria"/>
              <a:cs typeface="Cambria"/>
            </a:endParaRPr>
          </a:p>
          <a:p>
            <a:pPr marL="12700">
              <a:lnSpc>
                <a:spcPts val="2340"/>
              </a:lnSpc>
            </a:pPr>
            <a:r>
              <a:rPr sz="2000" spc="20" dirty="0">
                <a:latin typeface="Cambria"/>
                <a:cs typeface="Cambria"/>
              </a:rPr>
              <a:t>передовые</a:t>
            </a:r>
            <a:r>
              <a:rPr sz="2000" spc="210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позиции</a:t>
            </a:r>
            <a:r>
              <a:rPr sz="2000" spc="200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в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дорожной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отрасли</a:t>
            </a:r>
            <a:r>
              <a:rPr sz="2000" spc="204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Забайкальского</a:t>
            </a:r>
            <a:r>
              <a:rPr sz="2000" spc="28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края.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Cambria"/>
              <a:cs typeface="Cambria"/>
            </a:endParaRPr>
          </a:p>
          <a:p>
            <a:pPr marL="12700" marR="5080" indent="457200" algn="just">
              <a:lnSpc>
                <a:spcPct val="95000"/>
              </a:lnSpc>
            </a:pPr>
            <a:r>
              <a:rPr sz="2000" spc="310" dirty="0">
                <a:latin typeface="Cambria"/>
                <a:cs typeface="Cambria"/>
              </a:rPr>
              <a:t>С </a:t>
            </a:r>
            <a:r>
              <a:rPr sz="2000" spc="114" dirty="0">
                <a:latin typeface="Cambria"/>
                <a:cs typeface="Cambria"/>
              </a:rPr>
              <a:t>начала </a:t>
            </a:r>
            <a:r>
              <a:rPr sz="2000" spc="25" dirty="0">
                <a:latin typeface="Cambria"/>
                <a:cs typeface="Cambria"/>
              </a:rPr>
              <a:t>деятельности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общество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накопило </a:t>
            </a:r>
            <a:r>
              <a:rPr sz="2000" spc="25" dirty="0">
                <a:latin typeface="Cambria"/>
                <a:cs typeface="Cambria"/>
              </a:rPr>
              <a:t>огромный </a:t>
            </a:r>
            <a:r>
              <a:rPr sz="2000" spc="5" dirty="0">
                <a:latin typeface="Cambria"/>
                <a:cs typeface="Cambria"/>
              </a:rPr>
              <a:t>опыт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в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дорожно-строительной 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области.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Создана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мощнейшая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производственная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база,  </a:t>
            </a:r>
            <a:r>
              <a:rPr sz="2000" spc="75" dirty="0">
                <a:latin typeface="Cambria"/>
                <a:cs typeface="Cambria"/>
              </a:rPr>
              <a:t>включающая  </a:t>
            </a:r>
            <a:r>
              <a:rPr sz="2000" spc="20" dirty="0">
                <a:latin typeface="Cambria"/>
                <a:cs typeface="Cambria"/>
              </a:rPr>
              <a:t>в  </a:t>
            </a:r>
            <a:r>
              <a:rPr sz="2000" spc="15" dirty="0">
                <a:latin typeface="Cambria"/>
                <a:cs typeface="Cambria"/>
              </a:rPr>
              <a:t>себя  </a:t>
            </a:r>
            <a:r>
              <a:rPr sz="2000" spc="25" dirty="0">
                <a:latin typeface="Cambria"/>
                <a:cs typeface="Cambria"/>
              </a:rPr>
              <a:t>огромный 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парк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дорожно-строительной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техники,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асфальтобетонные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заводы,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промышленные 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площадки</a:t>
            </a:r>
            <a:r>
              <a:rPr sz="2000" spc="80" dirty="0">
                <a:latin typeface="Cambria"/>
                <a:cs typeface="Cambria"/>
              </a:rPr>
              <a:t> для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разгрузки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и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хранения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строительных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материалов,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топлива,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имеет 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собственную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аккредитованную </a:t>
            </a:r>
            <a:r>
              <a:rPr sz="2000" spc="20" dirty="0">
                <a:latin typeface="Cambria"/>
                <a:cs typeface="Cambria"/>
              </a:rPr>
              <a:t>дорожно-строительную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лабораторию.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Общество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является 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членом </a:t>
            </a:r>
            <a:r>
              <a:rPr sz="2000" spc="45" dirty="0">
                <a:latin typeface="Cambria"/>
                <a:cs typeface="Cambria"/>
              </a:rPr>
              <a:t>саморегулируемой </a:t>
            </a:r>
            <a:r>
              <a:rPr sz="2000" spc="65" dirty="0">
                <a:latin typeface="Cambria"/>
                <a:cs typeface="Cambria"/>
              </a:rPr>
              <a:t>организации, </a:t>
            </a:r>
            <a:r>
              <a:rPr sz="2000" spc="30" dirty="0">
                <a:latin typeface="Cambria"/>
                <a:cs typeface="Cambria"/>
              </a:rPr>
              <a:t>имеет </a:t>
            </a:r>
            <a:r>
              <a:rPr sz="2000" spc="65" dirty="0">
                <a:latin typeface="Cambria"/>
                <a:cs typeface="Cambria"/>
              </a:rPr>
              <a:t>лицензии </a:t>
            </a:r>
            <a:r>
              <a:rPr sz="2000" spc="110" dirty="0">
                <a:latin typeface="Cambria"/>
                <a:cs typeface="Cambria"/>
              </a:rPr>
              <a:t>на </a:t>
            </a:r>
            <a:r>
              <a:rPr sz="2000" spc="35" dirty="0">
                <a:latin typeface="Cambria"/>
                <a:cs typeface="Cambria"/>
              </a:rPr>
              <a:t>проведение </a:t>
            </a:r>
            <a:r>
              <a:rPr sz="2000" spc="30" dirty="0">
                <a:latin typeface="Cambria"/>
                <a:cs typeface="Cambria"/>
              </a:rPr>
              <a:t>буровзрывных </a:t>
            </a:r>
            <a:r>
              <a:rPr sz="2000" spc="55" dirty="0">
                <a:latin typeface="Cambria"/>
                <a:cs typeface="Cambria"/>
              </a:rPr>
              <a:t>и 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маркшейдерских </a:t>
            </a:r>
            <a:r>
              <a:rPr sz="2000" spc="30" dirty="0">
                <a:latin typeface="Cambria"/>
                <a:cs typeface="Cambria"/>
              </a:rPr>
              <a:t>работ. </a:t>
            </a:r>
            <a:r>
              <a:rPr sz="2000" spc="215" dirty="0">
                <a:latin typeface="Cambria"/>
                <a:cs typeface="Cambria"/>
              </a:rPr>
              <a:t>В </a:t>
            </a:r>
            <a:r>
              <a:rPr sz="2000" spc="50" dirty="0">
                <a:latin typeface="Cambria"/>
                <a:cs typeface="Cambria"/>
              </a:rPr>
              <a:t>пользовании </a:t>
            </a:r>
            <a:r>
              <a:rPr sz="2000" spc="25" dirty="0">
                <a:latin typeface="Cambria"/>
                <a:cs typeface="Cambria"/>
              </a:rPr>
              <a:t>общества </a:t>
            </a:r>
            <a:r>
              <a:rPr sz="2000" spc="50" dirty="0">
                <a:latin typeface="Cambria"/>
                <a:cs typeface="Cambria"/>
              </a:rPr>
              <a:t>находятся </a:t>
            </a:r>
            <a:r>
              <a:rPr sz="2000" spc="5" dirty="0">
                <a:latin typeface="Cambria"/>
                <a:cs typeface="Cambria"/>
              </a:rPr>
              <a:t>13 </a:t>
            </a:r>
            <a:r>
              <a:rPr sz="2000" spc="35" dirty="0">
                <a:latin typeface="Cambria"/>
                <a:cs typeface="Cambria"/>
              </a:rPr>
              <a:t>участков </a:t>
            </a:r>
            <a:r>
              <a:rPr sz="2000" spc="40" dirty="0">
                <a:latin typeface="Cambria"/>
                <a:cs typeface="Cambria"/>
              </a:rPr>
              <a:t>недр </a:t>
            </a:r>
            <a:r>
              <a:rPr sz="2000" spc="10" dirty="0">
                <a:latin typeface="Cambria"/>
                <a:cs typeface="Cambria"/>
              </a:rPr>
              <a:t>по </a:t>
            </a:r>
            <a:r>
              <a:rPr sz="2000" spc="5" dirty="0">
                <a:latin typeface="Cambria"/>
                <a:cs typeface="Cambria"/>
              </a:rPr>
              <a:t>добыче 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полезных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ископаемых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для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производства</a:t>
            </a:r>
            <a:r>
              <a:rPr sz="2000" spc="26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инертных</a:t>
            </a:r>
            <a:r>
              <a:rPr sz="2000" spc="22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материалов.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</a:pPr>
            <a:r>
              <a:rPr sz="2000" spc="20" dirty="0">
                <a:latin typeface="Cambria"/>
                <a:cs typeface="Cambria"/>
              </a:rPr>
              <a:t>Стоимость</a:t>
            </a:r>
            <a:r>
              <a:rPr sz="2000" spc="235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основных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средств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spc="250" dirty="0">
                <a:latin typeface="Cambria"/>
                <a:cs typeface="Cambria"/>
              </a:rPr>
              <a:t>ООО</a:t>
            </a:r>
            <a:r>
              <a:rPr sz="2000" spc="12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«ЗабДорСтрой»</a:t>
            </a:r>
            <a:r>
              <a:rPr sz="2000" spc="27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превышает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2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млрд.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руб.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6971" y="6157748"/>
            <a:ext cx="330835" cy="5759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3600" spc="10" dirty="0">
                <a:solidFill>
                  <a:srgbClr val="8E8E93"/>
                </a:solidFill>
                <a:latin typeface="Cambria"/>
                <a:cs typeface="Cambria"/>
              </a:rPr>
              <a:t>3</a:t>
            </a:fld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98">
        <p:split orient="vert"/>
      </p:transition>
    </mc:Choice>
    <mc:Fallback>
      <p:transition spd="slow" advTm="3998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472" y="8890"/>
            <a:ext cx="3104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21</a:t>
            </a:r>
            <a:r>
              <a:rPr sz="2400" spc="114" dirty="0"/>
              <a:t> </a:t>
            </a:r>
            <a:r>
              <a:rPr sz="2400" spc="65" dirty="0"/>
              <a:t>самосвал</a:t>
            </a:r>
            <a:r>
              <a:rPr sz="2400" spc="190" dirty="0"/>
              <a:t> </a:t>
            </a:r>
            <a:r>
              <a:rPr sz="2400" spc="280" dirty="0"/>
              <a:t>SCANIA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00169" y="3509517"/>
            <a:ext cx="2634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mbria"/>
                <a:cs typeface="Cambria"/>
              </a:rPr>
              <a:t>2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75" dirty="0">
                <a:latin typeface="Cambria"/>
                <a:cs typeface="Cambria"/>
              </a:rPr>
              <a:t>самосвала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spc="280" dirty="0">
                <a:latin typeface="Cambria"/>
                <a:cs typeface="Cambria"/>
              </a:rPr>
              <a:t>MAN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311" y="3992878"/>
            <a:ext cx="6321551" cy="27736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5311" y="579119"/>
            <a:ext cx="6507480" cy="27950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30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852">
        <p:split orient="vert"/>
      </p:transition>
    </mc:Choice>
    <mc:Fallback>
      <p:transition spd="slow" advTm="5852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3513" y="8890"/>
            <a:ext cx="398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4</a:t>
            </a:r>
            <a:r>
              <a:rPr sz="2400" spc="145" dirty="0"/>
              <a:t> </a:t>
            </a:r>
            <a:r>
              <a:rPr sz="2400" spc="55" dirty="0"/>
              <a:t>сидельных</a:t>
            </a:r>
            <a:r>
              <a:rPr sz="2400" spc="215" dirty="0"/>
              <a:t> </a:t>
            </a:r>
            <a:r>
              <a:rPr sz="2400" spc="85" dirty="0"/>
              <a:t>тягача</a:t>
            </a:r>
            <a:r>
              <a:rPr sz="2400" spc="185" dirty="0"/>
              <a:t> </a:t>
            </a:r>
            <a:r>
              <a:rPr sz="2400" spc="140" dirty="0"/>
              <a:t>Scania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69816" y="3009391"/>
            <a:ext cx="3695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mbria"/>
                <a:cs typeface="Cambria"/>
              </a:rPr>
              <a:t>4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сидельных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тягача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spc="275" dirty="0">
                <a:latin typeface="Cambria"/>
                <a:cs typeface="Cambria"/>
              </a:rPr>
              <a:t>DAF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8295" y="463295"/>
            <a:ext cx="6943344" cy="26548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9023" y="3465574"/>
            <a:ext cx="6324600" cy="33924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31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772">
        <p:split orient="vert"/>
      </p:transition>
    </mc:Choice>
    <mc:Fallback>
      <p:transition spd="slow" advTm="7772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5704" y="8890"/>
            <a:ext cx="3960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5</a:t>
            </a:r>
            <a:r>
              <a:rPr sz="2400" spc="125" dirty="0"/>
              <a:t> </a:t>
            </a:r>
            <a:r>
              <a:rPr sz="2400" spc="60" dirty="0"/>
              <a:t>сидельных</a:t>
            </a:r>
            <a:r>
              <a:rPr sz="2400" spc="190" dirty="0"/>
              <a:t> </a:t>
            </a:r>
            <a:r>
              <a:rPr sz="2400" spc="65" dirty="0"/>
              <a:t>тягачей</a:t>
            </a:r>
            <a:r>
              <a:rPr sz="2400" spc="145" dirty="0"/>
              <a:t> </a:t>
            </a:r>
            <a:r>
              <a:rPr sz="2400" spc="280" dirty="0"/>
              <a:t>MAN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4416" y="1060703"/>
            <a:ext cx="8586216" cy="48310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32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71">
        <p:split orient="vert"/>
      </p:transition>
    </mc:Choice>
    <mc:Fallback>
      <p:transition spd="slow" advTm="5071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048" y="8890"/>
            <a:ext cx="4555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1</a:t>
            </a:r>
            <a:r>
              <a:rPr sz="2400" spc="135" dirty="0"/>
              <a:t> </a:t>
            </a:r>
            <a:r>
              <a:rPr sz="2400" spc="30" dirty="0"/>
              <a:t>автогрейдер</a:t>
            </a:r>
            <a:r>
              <a:rPr sz="2400" spc="229" dirty="0"/>
              <a:t> </a:t>
            </a:r>
            <a:r>
              <a:rPr sz="2400" spc="195" dirty="0"/>
              <a:t>John</a:t>
            </a:r>
            <a:r>
              <a:rPr sz="2400" spc="170" dirty="0"/>
              <a:t> </a:t>
            </a:r>
            <a:r>
              <a:rPr sz="2400" spc="85" dirty="0"/>
              <a:t>Deere</a:t>
            </a:r>
            <a:r>
              <a:rPr sz="2400" spc="170" dirty="0"/>
              <a:t> </a:t>
            </a:r>
            <a:r>
              <a:rPr sz="2400" spc="35" dirty="0"/>
              <a:t>772g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354704" y="3509517"/>
            <a:ext cx="472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mbria"/>
                <a:cs typeface="Cambria"/>
              </a:rPr>
              <a:t>2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автогрейдера</a:t>
            </a:r>
            <a:r>
              <a:rPr sz="2400" spc="245" dirty="0">
                <a:latin typeface="Cambria"/>
                <a:cs typeface="Cambria"/>
              </a:rPr>
              <a:t> </a:t>
            </a:r>
            <a:r>
              <a:rPr sz="2400" spc="195" dirty="0">
                <a:latin typeface="Cambria"/>
                <a:cs typeface="Cambria"/>
              </a:rPr>
              <a:t>John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Deere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spc="35" dirty="0">
                <a:latin typeface="Cambria"/>
                <a:cs typeface="Cambria"/>
              </a:rPr>
              <a:t>672g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7136" y="1272473"/>
            <a:ext cx="9751060" cy="5586095"/>
            <a:chOff x="707136" y="1272473"/>
            <a:chExt cx="9751060" cy="55860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0487" y="1272473"/>
              <a:ext cx="6672071" cy="16115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136" y="2700527"/>
              <a:ext cx="9750552" cy="41574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33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47"/>
    </mc:Choice>
    <mc:Fallback>
      <p:transition spd="slow" advTm="1164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4058" y="8890"/>
            <a:ext cx="6423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2</a:t>
            </a:r>
            <a:r>
              <a:rPr sz="2400" spc="140" dirty="0"/>
              <a:t> </a:t>
            </a:r>
            <a:r>
              <a:rPr sz="2400" spc="40" dirty="0"/>
              <a:t>автогрейдера</a:t>
            </a:r>
            <a:r>
              <a:rPr sz="2400" spc="229" dirty="0"/>
              <a:t> </a:t>
            </a:r>
            <a:r>
              <a:rPr sz="2400" spc="95" dirty="0"/>
              <a:t>Брянский</a:t>
            </a:r>
            <a:r>
              <a:rPr sz="2400" spc="195" dirty="0"/>
              <a:t> </a:t>
            </a:r>
            <a:r>
              <a:rPr sz="2400" spc="85" dirty="0"/>
              <a:t>арсенал</a:t>
            </a:r>
            <a:r>
              <a:rPr sz="2400" spc="185" dirty="0"/>
              <a:t> </a:t>
            </a:r>
            <a:r>
              <a:rPr sz="2400" spc="120" dirty="0"/>
              <a:t>ГС.14.02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397377" y="3509517"/>
            <a:ext cx="4641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mbria"/>
                <a:cs typeface="Cambria"/>
              </a:rPr>
              <a:t>2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автогрейдера</a:t>
            </a:r>
            <a:r>
              <a:rPr sz="2400" spc="229" dirty="0">
                <a:latin typeface="Cambria"/>
                <a:cs typeface="Cambria"/>
              </a:rPr>
              <a:t> </a:t>
            </a:r>
            <a:r>
              <a:rPr sz="2400" spc="140" dirty="0">
                <a:latin typeface="Cambria"/>
                <a:cs typeface="Cambria"/>
              </a:rPr>
              <a:t>Chanclin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114" dirty="0">
                <a:latin typeface="Cambria"/>
                <a:cs typeface="Cambria"/>
              </a:rPr>
              <a:t>PY165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879" y="499872"/>
            <a:ext cx="7455408" cy="29900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7879" y="4123404"/>
            <a:ext cx="7455408" cy="26431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34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06">
        <p:split orient="vert"/>
      </p:transition>
    </mc:Choice>
    <mc:Fallback>
      <p:transition spd="slow" advTm="1806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489" y="8890"/>
            <a:ext cx="5133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1</a:t>
            </a:r>
            <a:r>
              <a:rPr sz="2400" spc="140" dirty="0"/>
              <a:t> </a:t>
            </a:r>
            <a:r>
              <a:rPr sz="2400" spc="80" dirty="0"/>
              <a:t>асфальтоукладчик</a:t>
            </a:r>
            <a:r>
              <a:rPr sz="2400" spc="235" dirty="0"/>
              <a:t> </a:t>
            </a:r>
            <a:r>
              <a:rPr sz="2400" spc="75" dirty="0"/>
              <a:t>Vogele</a:t>
            </a:r>
            <a:r>
              <a:rPr sz="2400" spc="190" dirty="0"/>
              <a:t> </a:t>
            </a:r>
            <a:r>
              <a:rPr sz="2400" spc="5" dirty="0"/>
              <a:t>1800-2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211451" y="3509517"/>
            <a:ext cx="701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mbria"/>
                <a:cs typeface="Cambria"/>
              </a:rPr>
              <a:t>1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асфальтоукладчик</a:t>
            </a:r>
            <a:r>
              <a:rPr sz="2400" spc="245" dirty="0">
                <a:latin typeface="Cambria"/>
                <a:cs typeface="Cambria"/>
              </a:rPr>
              <a:t> </a:t>
            </a:r>
            <a:r>
              <a:rPr sz="2400" spc="75" dirty="0">
                <a:latin typeface="Cambria"/>
                <a:cs typeface="Cambria"/>
              </a:rPr>
              <a:t>Vogele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spc="25" dirty="0">
                <a:latin typeface="Cambria"/>
                <a:cs typeface="Cambria"/>
              </a:rPr>
              <a:t>1800-2sj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спрейджет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402336"/>
            <a:ext cx="6967728" cy="30784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11" y="4056886"/>
            <a:ext cx="6967728" cy="27096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35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01">
        <p:split orient="vert"/>
      </p:transition>
    </mc:Choice>
    <mc:Fallback>
      <p:transition spd="slow" advTm="1701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489" y="8890"/>
            <a:ext cx="5133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1</a:t>
            </a:r>
            <a:r>
              <a:rPr sz="2400" spc="135" dirty="0"/>
              <a:t> </a:t>
            </a:r>
            <a:r>
              <a:rPr sz="2400" spc="80" dirty="0"/>
              <a:t>асфальтоукладчик</a:t>
            </a:r>
            <a:r>
              <a:rPr sz="2400" spc="229" dirty="0"/>
              <a:t> </a:t>
            </a:r>
            <a:r>
              <a:rPr sz="2400" spc="80" dirty="0"/>
              <a:t>Vogele</a:t>
            </a:r>
            <a:r>
              <a:rPr sz="2400" spc="175" dirty="0"/>
              <a:t> </a:t>
            </a:r>
            <a:r>
              <a:rPr sz="2400" spc="5" dirty="0"/>
              <a:t>1600-2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104769" y="3509517"/>
            <a:ext cx="5227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mbria"/>
                <a:cs typeface="Cambria"/>
              </a:rPr>
              <a:t>1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асфальтоукладчик</a:t>
            </a:r>
            <a:r>
              <a:rPr sz="2400" spc="240" dirty="0">
                <a:latin typeface="Cambria"/>
                <a:cs typeface="Cambria"/>
              </a:rPr>
              <a:t> </a:t>
            </a:r>
            <a:r>
              <a:rPr sz="2400" spc="114" dirty="0">
                <a:latin typeface="Cambria"/>
                <a:cs typeface="Cambria"/>
              </a:rPr>
              <a:t>Bomag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bf</a:t>
            </a:r>
            <a:r>
              <a:rPr sz="2400" spc="16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800c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895" y="423672"/>
            <a:ext cx="7159752" cy="31028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2427" y="4162260"/>
            <a:ext cx="6953220" cy="23260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0292" y="6180700"/>
            <a:ext cx="546735" cy="531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3300" spc="15" dirty="0">
                <a:solidFill>
                  <a:srgbClr val="8E8E93"/>
                </a:solidFill>
                <a:latin typeface="Cambria"/>
                <a:cs typeface="Cambria"/>
              </a:rPr>
              <a:t>36</a:t>
            </a:fld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77">
        <p:split orient="vert"/>
      </p:transition>
    </mc:Choice>
    <mc:Fallback>
      <p:transition spd="slow" advTm="5077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7398" y="8890"/>
            <a:ext cx="79381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/>
              <a:t>Также</a:t>
            </a:r>
            <a:r>
              <a:rPr sz="2400" spc="195" dirty="0"/>
              <a:t> </a:t>
            </a:r>
            <a:r>
              <a:rPr sz="2400" spc="30" dirty="0"/>
              <a:t>в</a:t>
            </a:r>
            <a:r>
              <a:rPr sz="2400" spc="145" dirty="0"/>
              <a:t> </a:t>
            </a:r>
            <a:r>
              <a:rPr sz="2400" spc="65" dirty="0"/>
              <a:t>распоряжении</a:t>
            </a:r>
            <a:r>
              <a:rPr sz="2400" spc="275" dirty="0"/>
              <a:t> </a:t>
            </a:r>
            <a:r>
              <a:rPr sz="2400" spc="300" dirty="0"/>
              <a:t>ООО</a:t>
            </a:r>
            <a:r>
              <a:rPr sz="2400" spc="155" dirty="0"/>
              <a:t> </a:t>
            </a:r>
            <a:r>
              <a:rPr sz="2400" spc="50" dirty="0"/>
              <a:t>«ЗабДорСтрой»</a:t>
            </a:r>
            <a:r>
              <a:rPr sz="2400" spc="280" dirty="0"/>
              <a:t> </a:t>
            </a:r>
            <a:r>
              <a:rPr sz="2400" spc="30" dirty="0"/>
              <a:t>имеется: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20472" y="1234262"/>
            <a:ext cx="6231255" cy="459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0" indent="-451484">
              <a:lnSpc>
                <a:spcPct val="100000"/>
              </a:lnSpc>
              <a:spcBef>
                <a:spcPts val="95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Cambria"/>
                <a:cs typeface="Cambria"/>
              </a:rPr>
              <a:t>6</a:t>
            </a:r>
            <a:r>
              <a:rPr sz="2000" spc="105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катков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50" dirty="0">
                <a:latin typeface="Cambria"/>
                <a:cs typeface="Cambria"/>
              </a:rPr>
              <a:t>Hamm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6E6E74"/>
              </a:buClr>
              <a:buFont typeface="Wingdings"/>
              <a:buChar char=""/>
            </a:pPr>
            <a:endParaRPr sz="200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Cambria"/>
                <a:cs typeface="Cambria"/>
              </a:rPr>
              <a:t>4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катка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Bomag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6E6E74"/>
              </a:buClr>
              <a:buFont typeface="Wingdings"/>
              <a:buChar char=""/>
            </a:pPr>
            <a:endParaRPr sz="205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Cambria"/>
                <a:cs typeface="Cambria"/>
              </a:rPr>
              <a:t>3</a:t>
            </a:r>
            <a:r>
              <a:rPr sz="2000" spc="10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катка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Расскат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6E6E74"/>
              </a:buClr>
              <a:buFont typeface="Wingdings"/>
              <a:buChar char=""/>
            </a:pPr>
            <a:endParaRPr sz="200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Cambria"/>
                <a:cs typeface="Cambria"/>
              </a:rPr>
              <a:t>1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ресайклер</a:t>
            </a:r>
            <a:r>
              <a:rPr sz="2000" spc="229" dirty="0">
                <a:latin typeface="Cambria"/>
                <a:cs typeface="Cambria"/>
              </a:rPr>
              <a:t> </a:t>
            </a:r>
            <a:r>
              <a:rPr sz="2000" spc="240" dirty="0">
                <a:latin typeface="Cambria"/>
                <a:cs typeface="Cambria"/>
              </a:rPr>
              <a:t>BOMAG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235" dirty="0">
                <a:latin typeface="Cambria"/>
                <a:cs typeface="Cambria"/>
              </a:rPr>
              <a:t>MPH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600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6E6E74"/>
              </a:buClr>
              <a:buFont typeface="Wingdings"/>
              <a:buChar char=""/>
            </a:pPr>
            <a:endParaRPr sz="205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Cambria"/>
                <a:cs typeface="Cambria"/>
              </a:rPr>
              <a:t>1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Фрез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дорожный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210" dirty="0">
                <a:latin typeface="Cambria"/>
                <a:cs typeface="Cambria"/>
              </a:rPr>
              <a:t>WIRTGEN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1000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6E6E74"/>
              </a:buClr>
              <a:buFont typeface="Wingdings"/>
              <a:buChar char=""/>
            </a:pPr>
            <a:endParaRPr sz="205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Cambria"/>
                <a:cs typeface="Cambria"/>
              </a:rPr>
              <a:t>1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Фрез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дорожный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210" dirty="0">
                <a:latin typeface="Cambria"/>
                <a:cs typeface="Cambria"/>
              </a:rPr>
              <a:t>WIRTGEN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1500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6E6E74"/>
              </a:buClr>
              <a:buFont typeface="Wingdings"/>
              <a:buChar char=""/>
            </a:pPr>
            <a:endParaRPr sz="205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Cambria"/>
                <a:cs typeface="Cambria"/>
              </a:rPr>
              <a:t>12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комбинированных</a:t>
            </a:r>
            <a:r>
              <a:rPr sz="2000" spc="29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дорожных</a:t>
            </a:r>
            <a:r>
              <a:rPr sz="2000" spc="210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машин</a:t>
            </a:r>
            <a:r>
              <a:rPr sz="2000" spc="21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(КДМ)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6E6E74"/>
              </a:buClr>
              <a:buFont typeface="Wingdings"/>
              <a:buChar char=""/>
            </a:pPr>
            <a:endParaRPr sz="2000">
              <a:latin typeface="Cambria"/>
              <a:cs typeface="Cambria"/>
            </a:endParaRPr>
          </a:p>
          <a:p>
            <a:pPr marL="463550" indent="-451484">
              <a:lnSpc>
                <a:spcPct val="100000"/>
              </a:lnSpc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Cambria"/>
                <a:cs typeface="Cambria"/>
              </a:rPr>
              <a:t>4</a:t>
            </a:r>
            <a:r>
              <a:rPr sz="2000" spc="120" dirty="0">
                <a:latin typeface="Cambria"/>
                <a:cs typeface="Cambria"/>
              </a:rPr>
              <a:t> </a:t>
            </a:r>
            <a:r>
              <a:rPr sz="2000" spc="195" dirty="0">
                <a:latin typeface="Cambria"/>
                <a:cs typeface="Cambria"/>
              </a:rPr>
              <a:t>МТЗ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с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навесным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оборудованием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472" y="6113779"/>
            <a:ext cx="40963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3550" indent="-451484">
              <a:lnSpc>
                <a:spcPct val="100000"/>
              </a:lnSpc>
              <a:spcBef>
                <a:spcPts val="90"/>
              </a:spcBef>
              <a:buClr>
                <a:srgbClr val="6E6E74"/>
              </a:buClr>
              <a:buSzPct val="80000"/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Cambria"/>
                <a:cs typeface="Cambria"/>
              </a:rPr>
              <a:t>10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фронтальных</a:t>
            </a:r>
            <a:r>
              <a:rPr sz="2000" spc="250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погрузчиков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05692" y="6174740"/>
            <a:ext cx="495934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300" spc="20" dirty="0">
                <a:solidFill>
                  <a:srgbClr val="8E8E93"/>
                </a:solidFill>
                <a:latin typeface="Cambria"/>
                <a:cs typeface="Cambria"/>
              </a:rPr>
              <a:t>38</a:t>
            </a:r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764">
        <p:split orient="vert"/>
      </p:transition>
    </mc:Choice>
    <mc:Fallback>
      <p:transition spd="slow" advTm="4764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6E6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645" y="1054735"/>
            <a:ext cx="10672445" cy="9994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57200" algn="just">
              <a:lnSpc>
                <a:spcPct val="95000"/>
              </a:lnSpc>
              <a:spcBef>
                <a:spcPts val="240"/>
              </a:spcBef>
            </a:pPr>
            <a:r>
              <a:rPr sz="2200" spc="65" dirty="0"/>
              <a:t>Высококвалифицированные</a:t>
            </a:r>
            <a:r>
              <a:rPr sz="2200" spc="70" dirty="0"/>
              <a:t> специалисты,</a:t>
            </a:r>
            <a:r>
              <a:rPr sz="2200" spc="75" dirty="0"/>
              <a:t> </a:t>
            </a:r>
            <a:r>
              <a:rPr sz="2200" spc="55" dirty="0"/>
              <a:t>инженерно-технические </a:t>
            </a:r>
            <a:r>
              <a:rPr sz="2200" spc="60" dirty="0"/>
              <a:t> </a:t>
            </a:r>
            <a:r>
              <a:rPr sz="2200" spc="45" dirty="0"/>
              <a:t>работники,</a:t>
            </a:r>
            <a:r>
              <a:rPr sz="2200" spc="50" dirty="0"/>
              <a:t> </a:t>
            </a:r>
            <a:r>
              <a:rPr sz="2200" spc="15" dirty="0"/>
              <a:t>геодезисты</a:t>
            </a:r>
            <a:r>
              <a:rPr sz="2200" spc="20" dirty="0"/>
              <a:t> </a:t>
            </a:r>
            <a:r>
              <a:rPr sz="2200" spc="75" dirty="0"/>
              <a:t>при</a:t>
            </a:r>
            <a:r>
              <a:rPr sz="2200" spc="80" dirty="0"/>
              <a:t> </a:t>
            </a:r>
            <a:r>
              <a:rPr sz="2200" spc="70" dirty="0"/>
              <a:t>организации</a:t>
            </a:r>
            <a:r>
              <a:rPr sz="2200" spc="75" dirty="0"/>
              <a:t> </a:t>
            </a:r>
            <a:r>
              <a:rPr sz="2200" spc="50" dirty="0"/>
              <a:t>труда </a:t>
            </a:r>
            <a:r>
              <a:rPr sz="2200" spc="55" dirty="0"/>
              <a:t> </a:t>
            </a:r>
            <a:r>
              <a:rPr sz="2200" spc="120" dirty="0"/>
              <a:t>на </a:t>
            </a:r>
            <a:r>
              <a:rPr sz="2200" spc="125" dirty="0"/>
              <a:t> </a:t>
            </a:r>
            <a:r>
              <a:rPr sz="2200" spc="60" dirty="0"/>
              <a:t>должном</a:t>
            </a:r>
            <a:r>
              <a:rPr sz="2200" spc="605" dirty="0"/>
              <a:t> </a:t>
            </a:r>
            <a:r>
              <a:rPr sz="2200" spc="35" dirty="0"/>
              <a:t>уровне </a:t>
            </a:r>
            <a:r>
              <a:rPr sz="2200" spc="40" dirty="0"/>
              <a:t> </a:t>
            </a:r>
            <a:r>
              <a:rPr sz="2200" spc="35" dirty="0"/>
              <a:t>выполняют</a:t>
            </a:r>
            <a:r>
              <a:rPr sz="2200" spc="180" dirty="0"/>
              <a:t> </a:t>
            </a:r>
            <a:r>
              <a:rPr sz="2200" spc="20" dirty="0"/>
              <a:t>дорожно-строительные</a:t>
            </a:r>
            <a:r>
              <a:rPr sz="2200" spc="204" dirty="0"/>
              <a:t> </a:t>
            </a:r>
            <a:r>
              <a:rPr sz="2200" spc="5" dirty="0"/>
              <a:t>работы</a:t>
            </a:r>
            <a:r>
              <a:rPr sz="2200" spc="150" dirty="0"/>
              <a:t> </a:t>
            </a:r>
            <a:r>
              <a:rPr sz="2200" spc="5" dirty="0"/>
              <a:t>любой</a:t>
            </a:r>
            <a:r>
              <a:rPr sz="2200" spc="165" dirty="0"/>
              <a:t> </a:t>
            </a:r>
            <a:r>
              <a:rPr sz="2200" spc="35" dirty="0"/>
              <a:t>категории</a:t>
            </a:r>
            <a:r>
              <a:rPr sz="2200" spc="215" dirty="0"/>
              <a:t> </a:t>
            </a:r>
            <a:r>
              <a:rPr sz="2200" spc="50" dirty="0"/>
              <a:t>сложности.</a:t>
            </a:r>
            <a:endParaRPr sz="2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38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542645" y="2735072"/>
            <a:ext cx="10663555" cy="999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r">
              <a:lnSpc>
                <a:spcPts val="2580"/>
              </a:lnSpc>
              <a:spcBef>
                <a:spcPts val="105"/>
              </a:spcBef>
              <a:tabLst>
                <a:tab pos="2103120" algn="l"/>
                <a:tab pos="3822700" algn="l"/>
                <a:tab pos="5511800" algn="l"/>
                <a:tab pos="7529830" algn="l"/>
                <a:tab pos="10041890" algn="l"/>
              </a:tabLst>
            </a:pPr>
            <a:r>
              <a:rPr sz="2200" spc="70" dirty="0">
                <a:latin typeface="Cambria"/>
                <a:cs typeface="Cambria"/>
              </a:rPr>
              <a:t>Сотрудники	</a:t>
            </a:r>
            <a:r>
              <a:rPr sz="2200" spc="40" dirty="0">
                <a:latin typeface="Cambria"/>
                <a:cs typeface="Cambria"/>
              </a:rPr>
              <a:t>ежегодно	</a:t>
            </a:r>
            <a:r>
              <a:rPr sz="2200" spc="30" dirty="0">
                <a:latin typeface="Cambria"/>
                <a:cs typeface="Cambria"/>
              </a:rPr>
              <a:t>проходят	</a:t>
            </a:r>
            <a:r>
              <a:rPr sz="2200" spc="55" dirty="0">
                <a:latin typeface="Cambria"/>
                <a:cs typeface="Cambria"/>
              </a:rPr>
              <a:t>повышение	</a:t>
            </a:r>
            <a:r>
              <a:rPr sz="2200" spc="100" dirty="0">
                <a:latin typeface="Cambria"/>
                <a:cs typeface="Cambria"/>
              </a:rPr>
              <a:t>квалификации	</a:t>
            </a:r>
            <a:r>
              <a:rPr sz="2200" spc="35" dirty="0">
                <a:latin typeface="Cambria"/>
                <a:cs typeface="Cambria"/>
              </a:rPr>
              <a:t>в</a:t>
            </a:r>
            <a:endParaRPr sz="2200">
              <a:latin typeface="Cambria"/>
              <a:cs typeface="Cambria"/>
            </a:endParaRPr>
          </a:p>
          <a:p>
            <a:pPr algn="r">
              <a:lnSpc>
                <a:spcPts val="2510"/>
              </a:lnSpc>
              <a:tabLst>
                <a:tab pos="3182620" algn="l"/>
                <a:tab pos="5304155" algn="l"/>
                <a:tab pos="6737350" algn="l"/>
                <a:tab pos="8435340" algn="l"/>
                <a:tab pos="8844280" algn="l"/>
                <a:tab pos="10490200" algn="l"/>
              </a:tabLst>
            </a:pPr>
            <a:r>
              <a:rPr sz="2200" spc="50" dirty="0">
                <a:latin typeface="Cambria"/>
                <a:cs typeface="Cambria"/>
              </a:rPr>
              <a:t>с</a:t>
            </a:r>
            <a:r>
              <a:rPr sz="2200" spc="70" dirty="0">
                <a:latin typeface="Cambria"/>
                <a:cs typeface="Cambria"/>
              </a:rPr>
              <a:t>пеци</a:t>
            </a:r>
            <a:r>
              <a:rPr sz="2200" spc="55" dirty="0">
                <a:latin typeface="Cambria"/>
                <a:cs typeface="Cambria"/>
              </a:rPr>
              <a:t>ализир</a:t>
            </a:r>
            <a:r>
              <a:rPr sz="2200" spc="75" dirty="0">
                <a:latin typeface="Cambria"/>
                <a:cs typeface="Cambria"/>
              </a:rPr>
              <a:t>о</a:t>
            </a:r>
            <a:r>
              <a:rPr sz="2200" spc="45" dirty="0">
                <a:latin typeface="Cambria"/>
                <a:cs typeface="Cambria"/>
              </a:rPr>
              <a:t>в</a:t>
            </a:r>
            <a:r>
              <a:rPr sz="2200" spc="100" dirty="0">
                <a:latin typeface="Cambria"/>
                <a:cs typeface="Cambria"/>
              </a:rPr>
              <a:t>ан</a:t>
            </a:r>
            <a:r>
              <a:rPr sz="2200" spc="114" dirty="0">
                <a:latin typeface="Cambria"/>
                <a:cs typeface="Cambria"/>
              </a:rPr>
              <a:t>н</a:t>
            </a:r>
            <a:r>
              <a:rPr sz="2200" spc="75" dirty="0">
                <a:latin typeface="Cambria"/>
                <a:cs typeface="Cambria"/>
              </a:rPr>
              <a:t>ых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25" dirty="0">
                <a:latin typeface="Cambria"/>
                <a:cs typeface="Cambria"/>
              </a:rPr>
              <a:t>методи</a:t>
            </a:r>
            <a:r>
              <a:rPr sz="2200" spc="40" dirty="0">
                <a:latin typeface="Cambria"/>
                <a:cs typeface="Cambria"/>
              </a:rPr>
              <a:t>ч</a:t>
            </a:r>
            <a:r>
              <a:rPr sz="2200" spc="45" dirty="0">
                <a:latin typeface="Cambria"/>
                <a:cs typeface="Cambria"/>
              </a:rPr>
              <a:t>еск</a:t>
            </a:r>
            <a:r>
              <a:rPr sz="2200" spc="70" dirty="0">
                <a:latin typeface="Cambria"/>
                <a:cs typeface="Cambria"/>
              </a:rPr>
              <a:t>и</a:t>
            </a:r>
            <a:r>
              <a:rPr sz="2200" spc="120" dirty="0">
                <a:latin typeface="Cambria"/>
                <a:cs typeface="Cambria"/>
              </a:rPr>
              <a:t>х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40" dirty="0">
                <a:latin typeface="Cambria"/>
                <a:cs typeface="Cambria"/>
              </a:rPr>
              <a:t>цен</a:t>
            </a:r>
            <a:r>
              <a:rPr sz="2200" spc="70" dirty="0">
                <a:latin typeface="Cambria"/>
                <a:cs typeface="Cambria"/>
              </a:rPr>
              <a:t>т</a:t>
            </a:r>
            <a:r>
              <a:rPr sz="2200" spc="105" dirty="0">
                <a:latin typeface="Cambria"/>
                <a:cs typeface="Cambria"/>
              </a:rPr>
              <a:t>ра</a:t>
            </a:r>
            <a:r>
              <a:rPr sz="2200" spc="90" dirty="0">
                <a:latin typeface="Cambria"/>
                <a:cs typeface="Cambria"/>
              </a:rPr>
              <a:t>х</a:t>
            </a:r>
            <a:r>
              <a:rPr sz="2200" spc="160" dirty="0">
                <a:latin typeface="Cambria"/>
                <a:cs typeface="Cambria"/>
              </a:rPr>
              <a:t>.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330" dirty="0">
                <a:latin typeface="Cambria"/>
                <a:cs typeface="Cambria"/>
              </a:rPr>
              <a:t>У</a:t>
            </a:r>
            <a:r>
              <a:rPr sz="2200" spc="75" dirty="0">
                <a:latin typeface="Cambria"/>
                <a:cs typeface="Cambria"/>
              </a:rPr>
              <a:t>ч</a:t>
            </a:r>
            <a:r>
              <a:rPr sz="2200" spc="30" dirty="0">
                <a:latin typeface="Cambria"/>
                <a:cs typeface="Cambria"/>
              </a:rPr>
              <a:t>ас</a:t>
            </a:r>
            <a:r>
              <a:rPr sz="2200" spc="60" dirty="0">
                <a:latin typeface="Cambria"/>
                <a:cs typeface="Cambria"/>
              </a:rPr>
              <a:t>т</a:t>
            </a:r>
            <a:r>
              <a:rPr sz="2200" spc="45" dirty="0">
                <a:latin typeface="Cambria"/>
                <a:cs typeface="Cambria"/>
              </a:rPr>
              <a:t>в</a:t>
            </a:r>
            <a:r>
              <a:rPr sz="2200" spc="60" dirty="0">
                <a:latin typeface="Cambria"/>
                <a:cs typeface="Cambria"/>
              </a:rPr>
              <a:t>у</a:t>
            </a:r>
            <a:r>
              <a:rPr sz="2200" spc="-15" dirty="0">
                <a:latin typeface="Cambria"/>
                <a:cs typeface="Cambria"/>
              </a:rPr>
              <a:t>ю</a:t>
            </a:r>
            <a:r>
              <a:rPr sz="2200" spc="-50" dirty="0">
                <a:latin typeface="Cambria"/>
                <a:cs typeface="Cambria"/>
              </a:rPr>
              <a:t>т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35" dirty="0">
                <a:latin typeface="Cambria"/>
                <a:cs typeface="Cambria"/>
              </a:rPr>
              <a:t>в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100" dirty="0">
                <a:latin typeface="Cambria"/>
                <a:cs typeface="Cambria"/>
              </a:rPr>
              <a:t>к</a:t>
            </a:r>
            <a:r>
              <a:rPr sz="2200" spc="45" dirty="0">
                <a:latin typeface="Cambria"/>
                <a:cs typeface="Cambria"/>
              </a:rPr>
              <a:t>онк</a:t>
            </a:r>
            <a:r>
              <a:rPr sz="2200" spc="35" dirty="0">
                <a:latin typeface="Cambria"/>
                <a:cs typeface="Cambria"/>
              </a:rPr>
              <a:t>у</a:t>
            </a:r>
            <a:r>
              <a:rPr sz="2200" spc="25" dirty="0">
                <a:latin typeface="Cambria"/>
                <a:cs typeface="Cambria"/>
              </a:rPr>
              <a:t>р</a:t>
            </a:r>
            <a:r>
              <a:rPr sz="2200" spc="50" dirty="0">
                <a:latin typeface="Cambria"/>
                <a:cs typeface="Cambria"/>
              </a:rPr>
              <a:t>с</a:t>
            </a:r>
            <a:r>
              <a:rPr sz="2200" spc="170" dirty="0">
                <a:latin typeface="Cambria"/>
                <a:cs typeface="Cambria"/>
              </a:rPr>
              <a:t>а</a:t>
            </a:r>
            <a:r>
              <a:rPr sz="2200" spc="120" dirty="0">
                <a:latin typeface="Cambria"/>
                <a:cs typeface="Cambria"/>
              </a:rPr>
              <a:t>х</a:t>
            </a:r>
            <a:r>
              <a:rPr sz="2200" dirty="0">
                <a:latin typeface="Cambria"/>
                <a:cs typeface="Cambria"/>
              </a:rPr>
              <a:t>	</a:t>
            </a:r>
            <a:r>
              <a:rPr sz="2200" spc="125" dirty="0">
                <a:latin typeface="Cambria"/>
                <a:cs typeface="Cambria"/>
              </a:rPr>
              <a:t>–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570"/>
              </a:lnSpc>
            </a:pPr>
            <a:r>
              <a:rPr sz="2200" spc="85" dirty="0">
                <a:latin typeface="Cambria"/>
                <a:cs typeface="Cambria"/>
              </a:rPr>
              <a:t>«Лучший</a:t>
            </a:r>
            <a:r>
              <a:rPr sz="2200" spc="190" dirty="0">
                <a:latin typeface="Cambria"/>
                <a:cs typeface="Cambria"/>
              </a:rPr>
              <a:t> </a:t>
            </a:r>
            <a:r>
              <a:rPr sz="2200" spc="25" dirty="0">
                <a:latin typeface="Cambria"/>
                <a:cs typeface="Cambria"/>
              </a:rPr>
              <a:t>по</a:t>
            </a:r>
            <a:r>
              <a:rPr sz="2200" spc="140" dirty="0">
                <a:latin typeface="Cambria"/>
                <a:cs typeface="Cambria"/>
              </a:rPr>
              <a:t> </a:t>
            </a:r>
            <a:r>
              <a:rPr sz="2200" spc="30" dirty="0">
                <a:latin typeface="Cambria"/>
                <a:cs typeface="Cambria"/>
              </a:rPr>
              <a:t>профессии»</a:t>
            </a:r>
            <a:r>
              <a:rPr sz="2200" spc="170" dirty="0">
                <a:latin typeface="Cambria"/>
                <a:cs typeface="Cambria"/>
              </a:rPr>
              <a:t> </a:t>
            </a:r>
            <a:r>
              <a:rPr sz="2200" spc="55" dirty="0">
                <a:latin typeface="Cambria"/>
                <a:cs typeface="Cambria"/>
              </a:rPr>
              <a:t>организованных</a:t>
            </a:r>
            <a:r>
              <a:rPr sz="2200" spc="210" dirty="0">
                <a:latin typeface="Cambria"/>
                <a:cs typeface="Cambria"/>
              </a:rPr>
              <a:t> </a:t>
            </a:r>
            <a:r>
              <a:rPr sz="2200" spc="250" dirty="0">
                <a:latin typeface="Cambria"/>
                <a:cs typeface="Cambria"/>
              </a:rPr>
              <a:t>ФКУ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spc="280" dirty="0">
                <a:latin typeface="Cambria"/>
                <a:cs typeface="Cambria"/>
              </a:rPr>
              <a:t>УПРДОР</a:t>
            </a:r>
            <a:r>
              <a:rPr sz="2200" spc="165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«Забайкалье».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728">
        <p:split orient="vert"/>
      </p:transition>
    </mc:Choice>
    <mc:Fallback>
      <p:transition spd="slow" advTm="4728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996" y="126619"/>
            <a:ext cx="1039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/>
              <a:t>Для</a:t>
            </a:r>
            <a:r>
              <a:rPr sz="1800" spc="150" dirty="0"/>
              <a:t> </a:t>
            </a:r>
            <a:r>
              <a:rPr sz="1800" spc="35" dirty="0"/>
              <a:t>осуществления</a:t>
            </a:r>
            <a:r>
              <a:rPr sz="1800" spc="225" dirty="0"/>
              <a:t> </a:t>
            </a:r>
            <a:r>
              <a:rPr sz="1800" spc="40" dirty="0"/>
              <a:t>текущей</a:t>
            </a:r>
            <a:r>
              <a:rPr sz="1800" spc="150" dirty="0"/>
              <a:t> </a:t>
            </a:r>
            <a:r>
              <a:rPr sz="1800" spc="25" dirty="0"/>
              <a:t>деятельности</a:t>
            </a:r>
            <a:r>
              <a:rPr sz="1800" spc="170" dirty="0"/>
              <a:t> </a:t>
            </a:r>
            <a:r>
              <a:rPr sz="1800" spc="55" dirty="0"/>
              <a:t>у</a:t>
            </a:r>
            <a:r>
              <a:rPr sz="1800" spc="130" dirty="0"/>
              <a:t> </a:t>
            </a:r>
            <a:r>
              <a:rPr sz="1800" spc="215" dirty="0"/>
              <a:t>ООО</a:t>
            </a:r>
            <a:r>
              <a:rPr sz="1800" spc="175" dirty="0"/>
              <a:t> </a:t>
            </a:r>
            <a:r>
              <a:rPr sz="1800" spc="40" dirty="0"/>
              <a:t>«ЗабДорСтрой»</a:t>
            </a:r>
            <a:r>
              <a:rPr sz="1800" spc="210" dirty="0"/>
              <a:t> </a:t>
            </a:r>
            <a:r>
              <a:rPr sz="1800" spc="5" dirty="0"/>
              <a:t>есть</a:t>
            </a:r>
            <a:r>
              <a:rPr sz="1800" spc="150" dirty="0"/>
              <a:t> </a:t>
            </a:r>
            <a:r>
              <a:rPr sz="1800" spc="20" dirty="0"/>
              <a:t>необходимые</a:t>
            </a:r>
            <a:r>
              <a:rPr sz="1800" spc="170" dirty="0"/>
              <a:t> </a:t>
            </a:r>
            <a:r>
              <a:rPr sz="1800" spc="20" dirty="0"/>
              <a:t>ресурсы: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11586971" y="6157748"/>
            <a:ext cx="330835" cy="5759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3600" spc="10" dirty="0">
                <a:solidFill>
                  <a:srgbClr val="8E8E93"/>
                </a:solidFill>
                <a:latin typeface="Cambria"/>
                <a:cs typeface="Cambria"/>
              </a:rPr>
              <a:t>4</a:t>
            </a:fld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764" y="1056513"/>
            <a:ext cx="1027747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00"/>
              </a:lnSpc>
              <a:spcBef>
                <a:spcPts val="100"/>
              </a:spcBef>
            </a:pPr>
            <a:r>
              <a:rPr sz="1800" spc="70" dirty="0">
                <a:latin typeface="Cambria"/>
                <a:cs typeface="Cambria"/>
              </a:rPr>
              <a:t>Все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время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деятельности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215" dirty="0">
                <a:latin typeface="Cambria"/>
                <a:cs typeface="Cambria"/>
              </a:rPr>
              <a:t>ООО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«ЗабДорСтрой»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активно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участвует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конкурсах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на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заключение</a:t>
            </a:r>
            <a:endParaRPr sz="1800" dirty="0">
              <a:latin typeface="Cambria"/>
              <a:cs typeface="Cambria"/>
            </a:endParaRPr>
          </a:p>
          <a:p>
            <a:pPr marL="5715" algn="ctr">
              <a:lnSpc>
                <a:spcPts val="2100"/>
              </a:lnSpc>
            </a:pPr>
            <a:r>
              <a:rPr sz="1800" spc="15" dirty="0">
                <a:latin typeface="Cambria"/>
                <a:cs typeface="Cambria"/>
              </a:rPr>
              <a:t>контрактов: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8C53AD24-0E8D-C6ED-CD9B-937ABBB31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31" y="1981200"/>
            <a:ext cx="10576557" cy="3115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21">
        <p:split orient="vert"/>
      </p:transition>
    </mc:Choice>
    <mc:Fallback>
      <p:transition spd="slow" advTm="4321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9583" y="770381"/>
            <a:ext cx="394398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65" dirty="0"/>
              <a:t>Недвижимость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24611" y="1519885"/>
            <a:ext cx="4973320" cy="201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3510">
              <a:lnSpc>
                <a:spcPts val="2115"/>
              </a:lnSpc>
              <a:spcBef>
                <a:spcPts val="100"/>
              </a:spcBef>
              <a:buChar char="-"/>
              <a:tabLst>
                <a:tab pos="156210" algn="l"/>
              </a:tabLst>
            </a:pPr>
            <a:r>
              <a:rPr sz="1800" spc="70" dirty="0">
                <a:latin typeface="Cambria"/>
                <a:cs typeface="Cambria"/>
              </a:rPr>
              <a:t>Офисные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помещения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по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адресу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г.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105" dirty="0">
                <a:latin typeface="Cambria"/>
                <a:cs typeface="Cambria"/>
              </a:rPr>
              <a:t>Чита, </a:t>
            </a:r>
            <a:r>
              <a:rPr sz="1800" spc="90" dirty="0">
                <a:latin typeface="Cambria"/>
                <a:cs typeface="Cambria"/>
              </a:rPr>
              <a:t>ул.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115"/>
              </a:lnSpc>
            </a:pPr>
            <a:r>
              <a:rPr sz="1800" spc="80" dirty="0">
                <a:latin typeface="Cambria"/>
                <a:cs typeface="Cambria"/>
              </a:rPr>
              <a:t>Анохина,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120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125" dirty="0">
                <a:latin typeface="Cambria"/>
                <a:cs typeface="Cambria"/>
              </a:rPr>
              <a:t>а,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г.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Чита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ул.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Ингодинская,35,</a:t>
            </a:r>
            <a:endParaRPr sz="1800">
              <a:latin typeface="Cambria"/>
              <a:cs typeface="Cambria"/>
            </a:endParaRPr>
          </a:p>
          <a:p>
            <a:pPr marL="155575" indent="-143510">
              <a:lnSpc>
                <a:spcPts val="2115"/>
              </a:lnSpc>
              <a:spcBef>
                <a:spcPts val="1490"/>
              </a:spcBef>
              <a:buChar char="-"/>
              <a:tabLst>
                <a:tab pos="156210" algn="l"/>
              </a:tabLst>
            </a:pPr>
            <a:r>
              <a:rPr sz="1800" spc="40" dirty="0">
                <a:latin typeface="Cambria"/>
                <a:cs typeface="Cambria"/>
              </a:rPr>
              <a:t>Производственная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база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по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хранению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115"/>
              </a:lnSpc>
            </a:pPr>
            <a:r>
              <a:rPr sz="1800" spc="25" dirty="0">
                <a:latin typeface="Cambria"/>
                <a:cs typeface="Cambria"/>
              </a:rPr>
              <a:t>нефтепродуктов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по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адресу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ул.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Складская,</a:t>
            </a:r>
            <a:r>
              <a:rPr sz="1800" spc="26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7,</a:t>
            </a:r>
            <a:endParaRPr sz="1800">
              <a:latin typeface="Cambria"/>
              <a:cs typeface="Cambria"/>
            </a:endParaRPr>
          </a:p>
          <a:p>
            <a:pPr marL="155575" indent="-143510">
              <a:lnSpc>
                <a:spcPts val="2100"/>
              </a:lnSpc>
              <a:spcBef>
                <a:spcPts val="1485"/>
              </a:spcBef>
              <a:buChar char="-"/>
              <a:tabLst>
                <a:tab pos="156210" algn="l"/>
              </a:tabLst>
            </a:pPr>
            <a:r>
              <a:rPr sz="1800" spc="30" dirty="0">
                <a:latin typeface="Cambria"/>
                <a:cs typeface="Cambria"/>
              </a:rPr>
              <a:t>Производственные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базы: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пос.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Сибирский,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100"/>
              </a:lnSpc>
            </a:pPr>
            <a:r>
              <a:rPr sz="1800" spc="90" dirty="0">
                <a:latin typeface="Cambria"/>
                <a:cs typeface="Cambria"/>
              </a:rPr>
              <a:t>ул.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Сахалинская,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16;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7458" y="1519885"/>
            <a:ext cx="5077460" cy="340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6E6E74"/>
              </a:buClr>
              <a:buSzPct val="80555"/>
              <a:buChar char="-"/>
              <a:tabLst>
                <a:tab pos="195580" algn="l"/>
              </a:tabLst>
            </a:pPr>
            <a:r>
              <a:rPr sz="1800" spc="5" dirty="0">
                <a:latin typeface="Cambria"/>
                <a:cs typeface="Cambria"/>
              </a:rPr>
              <a:t>0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км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трассы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Амур;</a:t>
            </a:r>
            <a:endParaRPr sz="1800">
              <a:latin typeface="Cambria"/>
              <a:cs typeface="Cambria"/>
            </a:endParaRPr>
          </a:p>
          <a:p>
            <a:pPr marL="195580" indent="-182880">
              <a:lnSpc>
                <a:spcPct val="100000"/>
              </a:lnSpc>
              <a:spcBef>
                <a:spcPts val="1515"/>
              </a:spcBef>
              <a:buClr>
                <a:srgbClr val="6E6E74"/>
              </a:buClr>
              <a:buSzPct val="80555"/>
              <a:buChar char="-"/>
              <a:tabLst>
                <a:tab pos="195580" algn="l"/>
              </a:tabLst>
            </a:pPr>
            <a:r>
              <a:rPr sz="1800" spc="5" dirty="0">
                <a:latin typeface="Cambria"/>
                <a:cs typeface="Cambria"/>
              </a:rPr>
              <a:t>106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км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трассы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170" dirty="0">
                <a:latin typeface="Cambria"/>
                <a:cs typeface="Cambria"/>
              </a:rPr>
              <a:t>АМУР;</a:t>
            </a:r>
            <a:endParaRPr sz="1800">
              <a:latin typeface="Cambria"/>
              <a:cs typeface="Cambria"/>
            </a:endParaRPr>
          </a:p>
          <a:p>
            <a:pPr marL="195580" indent="-182880">
              <a:lnSpc>
                <a:spcPct val="100000"/>
              </a:lnSpc>
              <a:spcBef>
                <a:spcPts val="1490"/>
              </a:spcBef>
              <a:buClr>
                <a:srgbClr val="6E6E74"/>
              </a:buClr>
              <a:buSzPct val="80555"/>
              <a:buChar char="-"/>
              <a:tabLst>
                <a:tab pos="195580" algn="l"/>
              </a:tabLst>
            </a:pPr>
            <a:r>
              <a:rPr sz="1800" spc="5" dirty="0">
                <a:latin typeface="Cambria"/>
                <a:cs typeface="Cambria"/>
              </a:rPr>
              <a:t>203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км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трассы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165" dirty="0">
                <a:latin typeface="Cambria"/>
                <a:cs typeface="Cambria"/>
              </a:rPr>
              <a:t>АМУР;</a:t>
            </a:r>
            <a:endParaRPr sz="1800">
              <a:latin typeface="Cambria"/>
              <a:cs typeface="Cambria"/>
            </a:endParaRPr>
          </a:p>
          <a:p>
            <a:pPr marL="195580" indent="-182880">
              <a:lnSpc>
                <a:spcPct val="100000"/>
              </a:lnSpc>
              <a:spcBef>
                <a:spcPts val="1490"/>
              </a:spcBef>
              <a:buClr>
                <a:srgbClr val="6E6E74"/>
              </a:buClr>
              <a:buSzPct val="80555"/>
              <a:buChar char="-"/>
              <a:tabLst>
                <a:tab pos="195580" algn="l"/>
              </a:tabLst>
            </a:pPr>
            <a:r>
              <a:rPr sz="1800" spc="5" dirty="0">
                <a:latin typeface="Cambria"/>
                <a:cs typeface="Cambria"/>
              </a:rPr>
              <a:t>334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км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трассы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190" dirty="0">
                <a:latin typeface="Cambria"/>
                <a:cs typeface="Cambria"/>
              </a:rPr>
              <a:t>АМУР.</a:t>
            </a:r>
            <a:endParaRPr sz="1800">
              <a:latin typeface="Cambria"/>
              <a:cs typeface="Cambria"/>
            </a:endParaRPr>
          </a:p>
          <a:p>
            <a:pPr marL="195580" indent="-182880">
              <a:lnSpc>
                <a:spcPts val="2110"/>
              </a:lnSpc>
              <a:spcBef>
                <a:spcPts val="1490"/>
              </a:spcBef>
              <a:buClr>
                <a:srgbClr val="6E6E74"/>
              </a:buClr>
              <a:buSzPct val="80555"/>
              <a:buChar char="-"/>
              <a:tabLst>
                <a:tab pos="195580" algn="l"/>
              </a:tabLst>
            </a:pPr>
            <a:r>
              <a:rPr sz="1800" spc="30" dirty="0">
                <a:latin typeface="Cambria"/>
                <a:cs typeface="Cambria"/>
              </a:rPr>
              <a:t>Производственные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базы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размещены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вблизи</a:t>
            </a:r>
            <a:endParaRPr sz="1800">
              <a:latin typeface="Cambria"/>
              <a:cs typeface="Cambria"/>
            </a:endParaRPr>
          </a:p>
          <a:p>
            <a:pPr marL="194945">
              <a:lnSpc>
                <a:spcPts val="2055"/>
              </a:lnSpc>
            </a:pPr>
            <a:r>
              <a:rPr sz="1800" spc="60" dirty="0">
                <a:latin typeface="Cambria"/>
                <a:cs typeface="Cambria"/>
              </a:rPr>
              <a:t>скальных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карьеров,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на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базах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размещены</a:t>
            </a:r>
            <a:endParaRPr sz="1800">
              <a:latin typeface="Cambria"/>
              <a:cs typeface="Cambria"/>
            </a:endParaRPr>
          </a:p>
          <a:p>
            <a:pPr marL="194945">
              <a:lnSpc>
                <a:spcPts val="2100"/>
              </a:lnSpc>
            </a:pPr>
            <a:r>
              <a:rPr sz="1800" spc="10" dirty="0">
                <a:latin typeface="Cambria"/>
                <a:cs typeface="Cambria"/>
              </a:rPr>
              <a:t>дробильно-сортировочные</a:t>
            </a:r>
            <a:r>
              <a:rPr sz="1800" spc="254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комплексы,</a:t>
            </a:r>
            <a:endParaRPr sz="1800">
              <a:latin typeface="Cambria"/>
              <a:cs typeface="Cambria"/>
            </a:endParaRPr>
          </a:p>
          <a:p>
            <a:pPr marL="194945" marR="105410" indent="-182880">
              <a:lnSpc>
                <a:spcPts val="2060"/>
              </a:lnSpc>
              <a:spcBef>
                <a:spcPts val="1639"/>
              </a:spcBef>
              <a:buClr>
                <a:srgbClr val="6E6E74"/>
              </a:buClr>
              <a:buSzPct val="80555"/>
              <a:buChar char="-"/>
              <a:tabLst>
                <a:tab pos="195580" algn="l"/>
              </a:tabLst>
            </a:pPr>
            <a:r>
              <a:rPr sz="1800" spc="190" dirty="0">
                <a:latin typeface="Cambria"/>
                <a:cs typeface="Cambria"/>
              </a:rPr>
              <a:t>АБЗ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мощностью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до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100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тонн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час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каждый,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хранилища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дизельного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топлива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51514" y="603631"/>
            <a:ext cx="1663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8E8E93"/>
                </a:solidFill>
                <a:latin typeface="Cambria"/>
                <a:cs typeface="Cambria"/>
              </a:rPr>
              <a:t>6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598">
        <p:split orient="vert"/>
      </p:transition>
    </mc:Choice>
    <mc:Fallback>
      <p:transition spd="slow" advTm="6598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49681"/>
            <a:ext cx="11138535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115"/>
              </a:lnSpc>
              <a:spcBef>
                <a:spcPts val="100"/>
              </a:spcBef>
              <a:tabLst>
                <a:tab pos="1472565" algn="l"/>
                <a:tab pos="3201035" algn="l"/>
                <a:tab pos="4143375" algn="l"/>
                <a:tab pos="5356225" algn="l"/>
                <a:tab pos="6082030" algn="l"/>
                <a:tab pos="7463155" algn="l"/>
                <a:tab pos="8328659" algn="l"/>
                <a:tab pos="10115550" algn="l"/>
              </a:tabLst>
            </a:pPr>
            <a:r>
              <a:rPr sz="1800" spc="75" dirty="0">
                <a:latin typeface="Cambria"/>
                <a:cs typeface="Cambria"/>
              </a:rPr>
              <a:t>-Дорожная	</a:t>
            </a:r>
            <a:r>
              <a:rPr sz="1800" spc="45" dirty="0">
                <a:latin typeface="Cambria"/>
                <a:cs typeface="Cambria"/>
              </a:rPr>
              <a:t>лаборатория.	</a:t>
            </a:r>
            <a:r>
              <a:rPr sz="1800" spc="75" dirty="0">
                <a:latin typeface="Cambria"/>
                <a:cs typeface="Cambria"/>
              </a:rPr>
              <a:t>Перед	началом	</a:t>
            </a:r>
            <a:r>
              <a:rPr sz="1800" spc="35" dirty="0">
                <a:latin typeface="Cambria"/>
                <a:cs typeface="Cambria"/>
              </a:rPr>
              <a:t>всех	</a:t>
            </a:r>
            <a:r>
              <a:rPr sz="1800" spc="40" dirty="0">
                <a:latin typeface="Cambria"/>
                <a:cs typeface="Cambria"/>
              </a:rPr>
              <a:t>дорожных	</a:t>
            </a:r>
            <a:r>
              <a:rPr sz="1800" dirty="0">
                <a:latin typeface="Cambria"/>
                <a:cs typeface="Cambria"/>
              </a:rPr>
              <a:t>работ	</a:t>
            </a:r>
            <a:r>
              <a:rPr sz="1800" spc="30" dirty="0">
                <a:latin typeface="Cambria"/>
                <a:cs typeface="Cambria"/>
              </a:rPr>
              <a:t>лабораторией	</a:t>
            </a:r>
            <a:r>
              <a:rPr sz="1800" spc="235" dirty="0">
                <a:latin typeface="Cambria"/>
                <a:cs typeface="Cambria"/>
              </a:rPr>
              <a:t>ООО</a:t>
            </a:r>
            <a:endParaRPr sz="1800" dirty="0">
              <a:latin typeface="Cambria"/>
              <a:cs typeface="Cambria"/>
            </a:endParaRPr>
          </a:p>
          <a:p>
            <a:pPr marR="10795" algn="r">
              <a:lnSpc>
                <a:spcPts val="2055"/>
              </a:lnSpc>
            </a:pPr>
            <a:r>
              <a:rPr sz="1800" spc="45" dirty="0">
                <a:latin typeface="Cambria"/>
                <a:cs typeface="Cambria"/>
              </a:rPr>
              <a:t>«ЗабДорСтрой»</a:t>
            </a:r>
            <a:r>
              <a:rPr sz="1800" spc="459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производится 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тщательный</a:t>
            </a:r>
            <a:r>
              <a:rPr sz="1800" spc="4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подбор</a:t>
            </a:r>
            <a:r>
              <a:rPr sz="1800" spc="47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битумных</a:t>
            </a:r>
            <a:r>
              <a:rPr sz="1800" spc="45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эмульсий</a:t>
            </a:r>
            <a:r>
              <a:rPr sz="1800" spc="44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и</a:t>
            </a:r>
            <a:r>
              <a:rPr sz="1800" spc="459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состава 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смесей,</a:t>
            </a:r>
            <a:r>
              <a:rPr sz="1800" spc="459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которые</a:t>
            </a:r>
          </a:p>
          <a:p>
            <a:pPr marL="12700">
              <a:lnSpc>
                <a:spcPts val="2100"/>
              </a:lnSpc>
            </a:pPr>
            <a:r>
              <a:rPr sz="1800" spc="5" dirty="0">
                <a:latin typeface="Cambria"/>
                <a:cs typeface="Cambria"/>
              </a:rPr>
              <a:t>будут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применяться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при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ремонте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дорожных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покрытий</a:t>
            </a:r>
            <a:r>
              <a:rPr sz="1800" spc="18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различных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климатических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условиях.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 dirty="0">
              <a:latin typeface="Cambria"/>
              <a:cs typeface="Cambria"/>
            </a:endParaRPr>
          </a:p>
          <a:p>
            <a:pPr marL="12700" marR="5715" indent="457200" algn="just">
              <a:lnSpc>
                <a:spcPct val="95000"/>
              </a:lnSpc>
            </a:pPr>
            <a:r>
              <a:rPr sz="1800" spc="70" dirty="0">
                <a:latin typeface="Cambria"/>
                <a:cs typeface="Cambria"/>
              </a:rPr>
              <a:t>Все </a:t>
            </a:r>
            <a:r>
              <a:rPr sz="1800" spc="40" dirty="0">
                <a:latin typeface="Cambria"/>
                <a:cs typeface="Cambria"/>
              </a:rPr>
              <a:t>поступающие </a:t>
            </a:r>
            <a:r>
              <a:rPr sz="1800" spc="20" dirty="0">
                <a:latin typeface="Cambria"/>
                <a:cs typeface="Cambria"/>
              </a:rPr>
              <a:t>дорожно-строительные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материалы </a:t>
            </a:r>
            <a:r>
              <a:rPr sz="1800" spc="25" dirty="0">
                <a:latin typeface="Cambria"/>
                <a:cs typeface="Cambria"/>
              </a:rPr>
              <a:t>проходят входной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контроль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качества </a:t>
            </a:r>
            <a:r>
              <a:rPr sz="1800" spc="114" dirty="0">
                <a:latin typeface="Cambria"/>
                <a:cs typeface="Cambria"/>
              </a:rPr>
              <a:t>на 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соответствие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нормативным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требованиям.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Инженерно-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технический 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персонал</a:t>
            </a:r>
            <a:r>
              <a:rPr sz="1800" spc="509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своевременно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проводит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все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необходимые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испытания.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6971" y="6157748"/>
            <a:ext cx="330835" cy="5759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3600" spc="10" dirty="0">
                <a:solidFill>
                  <a:srgbClr val="8E8E93"/>
                </a:solidFill>
                <a:latin typeface="Cambria"/>
                <a:cs typeface="Cambria"/>
              </a:rPr>
              <a:t>6</a:t>
            </a:fld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013707"/>
            <a:ext cx="11135995" cy="8210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457200" algn="just">
              <a:lnSpc>
                <a:spcPct val="95000"/>
              </a:lnSpc>
              <a:spcBef>
                <a:spcPts val="204"/>
              </a:spcBef>
            </a:pPr>
            <a:r>
              <a:rPr sz="1800" spc="50" dirty="0">
                <a:latin typeface="Cambria"/>
                <a:cs typeface="Cambria"/>
              </a:rPr>
              <a:t>Лаборатория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работает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круглогодично,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что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позволяет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вести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контроль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за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производимой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продукцией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регулярно,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связи,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с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чем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имеется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возможность</a:t>
            </a:r>
            <a:r>
              <a:rPr sz="1800" spc="20" dirty="0">
                <a:latin typeface="Cambria"/>
                <a:cs typeface="Cambria"/>
              </a:rPr>
              <a:t> своевременно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подготовиться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к 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строительному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сезону.</a:t>
            </a:r>
            <a:endParaRPr sz="180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681">
        <p:split orient="vert"/>
      </p:transition>
    </mc:Choice>
    <mc:Fallback>
      <p:transition spd="slow" advTm="4681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247" y="0"/>
            <a:ext cx="6132576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088" y="0"/>
            <a:ext cx="5141976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586971" y="6157748"/>
            <a:ext cx="330835" cy="5759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3600" spc="10" dirty="0">
                <a:solidFill>
                  <a:srgbClr val="8E8E93"/>
                </a:solidFill>
                <a:latin typeface="Cambria"/>
                <a:cs typeface="Cambria"/>
              </a:rPr>
              <a:t>7</a:t>
            </a:fld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109">
        <p:split orient="vert"/>
      </p:transition>
    </mc:Choice>
    <mc:Fallback>
      <p:transition spd="slow" advTm="7109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86971" y="6157748"/>
            <a:ext cx="330835" cy="5759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3600" spc="10" dirty="0">
                <a:solidFill>
                  <a:srgbClr val="8E8E93"/>
                </a:solidFill>
                <a:latin typeface="Cambria"/>
                <a:cs typeface="Cambria"/>
              </a:rPr>
              <a:t>8</a:t>
            </a:fld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430">
        <p:split orient="vert"/>
      </p:transition>
    </mc:Choice>
    <mc:Fallback>
      <p:transition spd="slow" advTm="543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10" dirty="0"/>
              <a:t>9</a:t>
            </a:fld>
            <a:endParaRPr spc="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36">
        <p:split orient="vert"/>
      </p:transition>
    </mc:Choice>
    <mc:Fallback>
      <p:transition spd="slow" advTm="4536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886</Words>
  <Application>Microsoft Office PowerPoint</Application>
  <PresentationFormat>Широкоэкранный</PresentationFormat>
  <Paragraphs>141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Calibri</vt:lpstr>
      <vt:lpstr>Cambria</vt:lpstr>
      <vt:lpstr>Wingdings</vt:lpstr>
      <vt:lpstr>Office Theme</vt:lpstr>
      <vt:lpstr>Презентация PowerPoint</vt:lpstr>
      <vt:lpstr>ООО «ЗабДорСтрой» осуществляет свою деятельность с 2010 года. Основными видами  деятельности общества является строительство, капитальный ремонт и содержание  автомобильных дорог федерального значения на территории Забайкальского края.</vt:lpstr>
      <vt:lpstr>Презентация PowerPoint</vt:lpstr>
      <vt:lpstr>Для осуществления текущей деятельности у ООО «ЗабДорСтрой» есть необходимые ресурсы:</vt:lpstr>
      <vt:lpstr>Недвижимость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Бульдозеры Komatsu 375 в количестве 2 штук</vt:lpstr>
      <vt:lpstr>Бульдозеры Liebherr 764 в количестве 1 штуки</vt:lpstr>
      <vt:lpstr>Бульдозеры Shantui SD-32 в количестве 1 штуки</vt:lpstr>
      <vt:lpstr>Экскаваторы: Hitachi ZX-200 в количестве 12 штук</vt:lpstr>
      <vt:lpstr>Экскаваторы Hitachi ZX-330 в количестве 2 штук</vt:lpstr>
      <vt:lpstr>Экскаваторы Liebherr 922 в количестве 1шт</vt:lpstr>
      <vt:lpstr>1 экскаватор Liebherr 934</vt:lpstr>
      <vt:lpstr>1 Колесный экскаватор HYNDAI 210</vt:lpstr>
      <vt:lpstr>21 самосвал SCANIA</vt:lpstr>
      <vt:lpstr>4 сидельных тягача Scania</vt:lpstr>
      <vt:lpstr>5 сидельных тягачей MAN</vt:lpstr>
      <vt:lpstr>1 автогрейдер John Deere 772g</vt:lpstr>
      <vt:lpstr>2 автогрейдера Брянский арсенал ГС.14.02</vt:lpstr>
      <vt:lpstr>1 асфальтоукладчик Vogele 1800-2</vt:lpstr>
      <vt:lpstr>1 асфальтоукладчик Vogele 1600-2</vt:lpstr>
      <vt:lpstr>Также в распоряжении ООО «ЗабДорСтрой» имеется:</vt:lpstr>
      <vt:lpstr>Высококвалифицированные специалисты, инженерно-технические  работники, геодезисты при организации труда  на  должном уровне  выполняют дорожно-строительные работы любой категории сложности.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ЗабДорСтрой</cp:lastModifiedBy>
  <cp:revision>3</cp:revision>
  <cp:lastPrinted>2023-11-22T23:58:56Z</cp:lastPrinted>
  <dcterms:created xsi:type="dcterms:W3CDTF">2023-11-22T06:21:46Z</dcterms:created>
  <dcterms:modified xsi:type="dcterms:W3CDTF">2023-11-23T02:26:10Z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2023-11-22T00:00:00Z</vt:filetime>
  </property>
</Properties>
</file>