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1" r:id="rId16"/>
    <p:sldId id="270" r:id="rId17"/>
  </p:sldIdLst>
  <p:sldSz cx="20116800" cy="11315700"/>
  <p:notesSz cx="20116800" cy="11315700"/>
  <p:embeddedFontLst>
    <p:embeddedFont>
      <p:font typeface="Grandis Extended" panose="02000505000000000000" pitchFamily="2" charset="-52"/>
      <p:regular r:id="rId19"/>
      <p:bold r:id="rId20"/>
      <p:italic r:id="rId21"/>
      <p:boldItalic r:id="rId22"/>
    </p:embeddedFont>
    <p:embeddedFont>
      <p:font typeface="Grandis Extended Medium" panose="02000605000000000000" pitchFamily="2" charset="-52"/>
      <p:regular r:id="rId23"/>
      <p: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149"/>
    <a:srgbClr val="E0E6F0"/>
    <a:srgbClr val="325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436" y="9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6963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95075" y="0"/>
            <a:ext cx="8716963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3CD3A-EB72-4435-AA35-F56D1563353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2738" y="1414463"/>
            <a:ext cx="6791325" cy="381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11363" y="5445125"/>
            <a:ext cx="16094075" cy="445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8963"/>
            <a:ext cx="8716963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95075" y="10748963"/>
            <a:ext cx="8716963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6F285-E154-4B4E-9773-53D748169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5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6F285-E154-4B4E-9773-53D74816947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4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750" y="3998184"/>
            <a:ext cx="11230748" cy="180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0"/>
              </a:lnSpc>
              <a:spcBef>
                <a:spcPts val="0"/>
              </a:spcBef>
              <a:spcAft>
                <a:spcPts val="0"/>
              </a:spcAft>
            </a:pPr>
            <a:r>
              <a:rPr sz="11800" spc="-224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БЛИСТАЙ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400" y="4594245"/>
            <a:ext cx="2220098" cy="36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В </a:t>
            </a:r>
            <a:r>
              <a:rPr sz="2400" spc="-19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КОМАНДЕ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400" y="4992348"/>
            <a:ext cx="3915483" cy="364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sz="2400" spc="-39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МАНГАЗЕЯ</a:t>
            </a:r>
            <a:r>
              <a:rPr sz="2400" spc="39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 </a:t>
            </a:r>
            <a:r>
              <a:rPr sz="24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МАЙНИНГ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18744" y="5439367"/>
            <a:ext cx="14950306" cy="180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940"/>
              </a:lnSpc>
              <a:spcBef>
                <a:spcPts val="0"/>
              </a:spcBef>
              <a:spcAft>
                <a:spcPts val="0"/>
              </a:spcAft>
            </a:pPr>
            <a:r>
              <a:rPr sz="118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КАК З</a:t>
            </a:r>
            <a:r>
              <a:rPr sz="11800" spc="-4218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800" spc="-157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ОЛ</a:t>
            </a:r>
            <a:r>
              <a:rPr sz="11800" spc="-4218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800" spc="-185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ОТО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750" y="927257"/>
            <a:ext cx="10266755" cy="129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8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КАК ПОПАСТЬ</a:t>
            </a:r>
            <a:endParaRPr sz="3800" spc="132" dirty="0">
              <a:solidFill>
                <a:srgbClr val="FFFEFE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  <a:p>
            <a:pPr marL="0" marR="0">
              <a:lnSpc>
                <a:spcPts val="4857"/>
              </a:lnSpc>
              <a:spcBef>
                <a:spcPts val="588"/>
              </a:spcBef>
              <a:spcAft>
                <a:spcPts val="0"/>
              </a:spcAft>
            </a:pPr>
            <a:r>
              <a:rPr sz="38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В</a:t>
            </a:r>
            <a:r>
              <a:rPr sz="3800" spc="23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800" spc="52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КОМАНДУ</a:t>
            </a:r>
            <a:r>
              <a:rPr sz="3800" spc="178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800" spc="37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МАНГАЗЕЯ</a:t>
            </a:r>
            <a:r>
              <a:rPr sz="3800" spc="193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800" spc="11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МАЙНИНГ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7750" y="2438636"/>
            <a:ext cx="9586714" cy="268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7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</a:t>
            </a:r>
            <a:r>
              <a:rPr lang="ru-RU" spc="-2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всех</a:t>
            </a:r>
            <a:r>
              <a:rPr lang="ru-RU" spc="2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lang="ru-RU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этапах наша </a:t>
            </a:r>
            <a:r>
              <a:rPr lang="ru-RU" spc="-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команда</a:t>
            </a:r>
            <a:r>
              <a:rPr lang="ru-RU" spc="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lang="ru-RU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HR </a:t>
            </a:r>
            <a:r>
              <a:rPr lang="ru-RU" spc="-2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проконсультирует</a:t>
            </a:r>
            <a:r>
              <a:rPr lang="ru-RU" spc="2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lang="ru-RU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</a:t>
            </a:r>
            <a:r>
              <a:rPr lang="ru-RU" spc="-2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поможет</a:t>
            </a:r>
            <a:r>
              <a:rPr lang="ru-RU" spc="2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lang="ru-RU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вам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6343" y="4202017"/>
            <a:ext cx="25145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30320" y="4200707"/>
            <a:ext cx="25129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96816" y="4200707"/>
            <a:ext cx="25129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87441" y="5442998"/>
            <a:ext cx="3053730" cy="1047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189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Откликнуться</a:t>
            </a:r>
          </a:p>
          <a:p>
            <a:pPr marL="0" marR="0">
              <a:lnSpc>
                <a:spcPts val="2534"/>
              </a:lnSpc>
              <a:spcBef>
                <a:spcPts val="435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вакансию любым</a:t>
            </a:r>
          </a:p>
          <a:p>
            <a:pPr marL="42245" marR="0" algn="ctr">
              <a:lnSpc>
                <a:spcPts val="2534"/>
              </a:lnSpc>
              <a:spcBef>
                <a:spcPts val="435"/>
              </a:spcBef>
              <a:spcAft>
                <a:spcPts val="0"/>
              </a:spcAft>
            </a:pPr>
            <a:r>
              <a:rPr sz="2000" spc="-18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удобным</a:t>
            </a:r>
            <a:r>
              <a:rPr sz="2000" spc="18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способом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369010" y="5442998"/>
            <a:ext cx="2619457" cy="1047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0374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Пройти</a:t>
            </a:r>
          </a:p>
          <a:p>
            <a:pPr marL="115168" marR="0" algn="ctr">
              <a:lnSpc>
                <a:spcPts val="2534"/>
              </a:lnSpc>
              <a:spcBef>
                <a:spcPts val="435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собеседование</a:t>
            </a:r>
          </a:p>
          <a:p>
            <a:pPr marL="0" marR="0" algn="ctr">
              <a:lnSpc>
                <a:spcPts val="2534"/>
              </a:lnSpc>
              <a:spcBef>
                <a:spcPts val="435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 </a:t>
            </a:r>
            <a:r>
              <a:rPr sz="2000" spc="-15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руководителем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649920" y="5654978"/>
            <a:ext cx="3270740" cy="624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Пройти медицинскую</a:t>
            </a:r>
            <a:endParaRPr lang="en-US" sz="2000" dirty="0">
              <a:solidFill>
                <a:srgbClr val="FFFEFE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EMSGUA+GrandisExtended-Regular"/>
            </a:endParaRPr>
          </a:p>
          <a:p>
            <a:pPr marL="0" marR="0" algn="ctr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spc="-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комиссию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26847" y="9352561"/>
            <a:ext cx="3002809" cy="614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7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Актуальные</a:t>
            </a:r>
            <a:r>
              <a:rPr spc="113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 </a:t>
            </a: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вакансии</a:t>
            </a:r>
          </a:p>
          <a:p>
            <a:pPr marL="0" marR="0">
              <a:lnSpc>
                <a:spcPts val="2217"/>
              </a:lnSpc>
              <a:spcBef>
                <a:spcPts val="504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размещены: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63492" y="9352561"/>
            <a:ext cx="3256941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7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на</a:t>
            </a:r>
            <a:r>
              <a:rPr spc="11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 </a:t>
            </a: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общедоступных</a:t>
            </a:r>
          </a:p>
          <a:p>
            <a:pPr marL="0" marR="0">
              <a:lnSpc>
                <a:spcPts val="2217"/>
              </a:lnSpc>
              <a:spcBef>
                <a:spcPts val="504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ресурсах</a:t>
            </a:r>
            <a:r>
              <a:rPr spc="12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 </a:t>
            </a: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(</a:t>
            </a: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HH.ru, </a:t>
            </a:r>
            <a:r>
              <a:rPr spc="-19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Avito.ru,</a:t>
            </a:r>
          </a:p>
          <a:p>
            <a:pPr marL="0" marR="0">
              <a:lnSpc>
                <a:spcPts val="2217"/>
              </a:lnSpc>
              <a:spcBef>
                <a:spcPts val="504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Работа в России)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058536" y="9352341"/>
            <a:ext cx="5297255" cy="1114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7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на</a:t>
            </a:r>
            <a:r>
              <a:rPr spc="11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 </a:t>
            </a: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ресурсах</a:t>
            </a:r>
            <a:r>
              <a:rPr spc="12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 </a:t>
            </a: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компании</a:t>
            </a:r>
            <a:r>
              <a:rPr spc="124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 </a:t>
            </a: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(</a:t>
            </a:r>
            <a:r>
              <a:rPr dirty="0" err="1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сайте</a:t>
            </a: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dirty="0" err="1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компании</a:t>
            </a:r>
            <a:r>
              <a:rPr lang="en-US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разделе «Карьера», в </a:t>
            </a:r>
            <a:r>
              <a:rPr dirty="0" err="1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социальных</a:t>
            </a:r>
            <a:r>
              <a:rPr lang="en-US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dirty="0" err="1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сетях</a:t>
            </a: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компании VK.ru, </a:t>
            </a:r>
            <a:r>
              <a:rPr spc="-19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Telegram)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065725" y="9352121"/>
            <a:ext cx="3113243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7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по номеру отдела</a:t>
            </a:r>
          </a:p>
          <a:p>
            <a:pPr marL="0" marR="0">
              <a:lnSpc>
                <a:spcPts val="2217"/>
              </a:lnSpc>
              <a:spcBef>
                <a:spcPts val="504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подбора персонала</a:t>
            </a: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:</a:t>
            </a:r>
          </a:p>
          <a:p>
            <a:pPr marL="0" marR="0">
              <a:lnSpc>
                <a:spcPts val="2217"/>
              </a:lnSpc>
              <a:spcBef>
                <a:spcPts val="504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8</a:t>
            </a:r>
            <a:r>
              <a:rPr spc="11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 </a:t>
            </a: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(924)</a:t>
            </a:r>
            <a:r>
              <a:rPr spc="11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 </a:t>
            </a:r>
            <a:r>
              <a:rPr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UNUABB+GrandisExtended-Bold"/>
              </a:rPr>
              <a:t>377-00-00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634C947-B375-D88E-ABA7-5467FEE5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8" y="0"/>
            <a:ext cx="20116800" cy="11322570"/>
          </a:xfrm>
          <a:prstGeom prst="rect">
            <a:avLst/>
          </a:prstGeom>
          <a:solidFill>
            <a:srgbClr val="162149"/>
          </a:solidFill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2E76CA35-3EFA-4A8C-28FB-82AF36BCD343}"/>
              </a:ext>
            </a:extLst>
          </p:cNvPr>
          <p:cNvSpPr txBox="1"/>
          <p:nvPr/>
        </p:nvSpPr>
        <p:spPr>
          <a:xfrm>
            <a:off x="985392" y="977330"/>
            <a:ext cx="13063132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51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У</a:t>
            </a:r>
            <a:r>
              <a:rPr sz="6000" spc="-356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lang="ru-RU" sz="6000" spc="-178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НАС ЛЮБОЙ </a:t>
            </a:r>
            <a:endParaRPr sz="6000" spc="-192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  <a:p>
            <a:pPr marL="1501552" marR="0">
              <a:lnSpc>
                <a:spcPts val="690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spc="-105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МОЖЕТ СТАТЬ ЛЮБЫМ</a:t>
            </a:r>
            <a:endParaRPr sz="6000" spc="-193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68F7B38B-703C-2D92-B020-C20C7F8CBA6B}"/>
              </a:ext>
            </a:extLst>
          </p:cNvPr>
          <p:cNvSpPr txBox="1"/>
          <p:nvPr/>
        </p:nvSpPr>
        <p:spPr>
          <a:xfrm>
            <a:off x="7178080" y="6393314"/>
            <a:ext cx="950505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ВСЕГДА АКТУАЛЬНИЕ </a:t>
            </a:r>
            <a:endParaRPr lang="en-US" sz="3200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ВАКАНСИИ </a:t>
            </a:r>
            <a:endParaRPr lang="en-US" sz="3200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ПО </a:t>
            </a:r>
            <a:r>
              <a:rPr lang="en-US"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QR</a:t>
            </a:r>
            <a:r>
              <a:rPr lang="ru-RU"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-КОДУ</a:t>
            </a:r>
            <a:endParaRPr sz="3200" spc="-193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6520E44-A957-4871-9DE5-5F190139FF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88" y="4696879"/>
            <a:ext cx="4727124" cy="47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05747" y="1944886"/>
            <a:ext cx="160676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Как </a:t>
            </a:r>
            <a:r>
              <a:rPr sz="1200" spc="-18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проходит</a:t>
            </a:r>
            <a:endParaRPr sz="1400" spc="-18" dirty="0">
              <a:solidFill>
                <a:srgbClr val="162149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HDPVLR+GrandisExtended-Medium"/>
            </a:endParaRPr>
          </a:p>
          <a:p>
            <a:pPr marL="81661" marR="0" algn="ctr">
              <a:lnSpc>
                <a:spcPts val="1900"/>
              </a:lnSpc>
              <a:spcBef>
                <a:spcPts val="409"/>
              </a:spcBef>
              <a:spcAft>
                <a:spcPts val="0"/>
              </a:spcAft>
            </a:pPr>
            <a:r>
              <a:rPr sz="1400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стажировка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61950" y="2163202"/>
            <a:ext cx="4105083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 новым </a:t>
            </a:r>
            <a:r>
              <a:rPr sz="1600" spc="-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сотрудником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закрепляется опытный работник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или </a:t>
            </a:r>
            <a:r>
              <a:rPr sz="1600" spc="-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руководитель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8521" y="2343676"/>
            <a:ext cx="425533" cy="6623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4" marR="0">
              <a:lnSpc>
                <a:spcPts val="401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1</a:t>
            </a:r>
          </a:p>
          <a:p>
            <a:pPr marL="0" marR="0">
              <a:lnSpc>
                <a:spcPts val="4012"/>
              </a:lnSpc>
              <a:spcBef>
                <a:spcPts val="7837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2</a:t>
            </a:r>
          </a:p>
          <a:p>
            <a:pPr marL="1194" marR="0">
              <a:lnSpc>
                <a:spcPts val="4012"/>
              </a:lnSpc>
              <a:spcBef>
                <a:spcPts val="7837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3</a:t>
            </a:r>
          </a:p>
          <a:p>
            <a:pPr marL="1991" marR="0">
              <a:lnSpc>
                <a:spcPts val="4012"/>
              </a:lnSpc>
              <a:spcBef>
                <a:spcPts val="8031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4</a:t>
            </a:r>
          </a:p>
          <a:p>
            <a:pPr marL="1194" marR="0">
              <a:lnSpc>
                <a:spcPts val="4012"/>
              </a:lnSpc>
              <a:spcBef>
                <a:spcPts val="8031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61950" y="3660437"/>
            <a:ext cx="3656857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Знакомят с </a:t>
            </a:r>
            <a:r>
              <a:rPr sz="16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оборудованием,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правилами и особенностями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работы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061950" y="5185961"/>
            <a:ext cx="2997194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Устанавливаются</a:t>
            </a:r>
            <a:r>
              <a:rPr sz="1600" spc="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цели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показатели на период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стажировки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061950" y="6858589"/>
            <a:ext cx="3858234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Проводится тестовый экзамен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по итогам выполнения задач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061950" y="8244972"/>
            <a:ext cx="3600698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При успешном </a:t>
            </a:r>
            <a:r>
              <a:rPr sz="1600" spc="-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прохождении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сотрудник</a:t>
            </a:r>
            <a:r>
              <a:rPr sz="1600" spc="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допускается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 </a:t>
            </a:r>
            <a:r>
              <a:rPr lang="ru-RU"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самостоятельной работе</a:t>
            </a:r>
            <a:endParaRPr sz="1600" dirty="0">
              <a:solidFill>
                <a:srgbClr val="000000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EMSGUA+GrandisExtended-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"/>
          <p:cNvSpPr/>
          <p:nvPr/>
        </p:nvSpPr>
        <p:spPr>
          <a:xfrm>
            <a:off x="1049063" y="9451564"/>
            <a:ext cx="815065" cy="81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049063" y="8174324"/>
            <a:ext cx="815065" cy="815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9063" y="6897088"/>
            <a:ext cx="815065" cy="81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9063" y="5595050"/>
            <a:ext cx="815065" cy="815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9063" y="4342611"/>
            <a:ext cx="815065" cy="815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9063" y="694075"/>
            <a:ext cx="3194938" cy="2994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47361" y="0"/>
            <a:ext cx="10069438" cy="1131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05794" y="1944874"/>
            <a:ext cx="1606766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Как </a:t>
            </a:r>
            <a:r>
              <a:rPr sz="1400" spc="-18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проходит</a:t>
            </a:r>
          </a:p>
          <a:p>
            <a:pPr marL="241967" marR="0">
              <a:lnSpc>
                <a:spcPts val="1900"/>
              </a:lnSpc>
              <a:spcBef>
                <a:spcPts val="409"/>
              </a:spcBef>
              <a:spcAft>
                <a:spcPts val="0"/>
              </a:spcAft>
            </a:pPr>
            <a:r>
              <a:rPr sz="1400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практика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46217" y="4358324"/>
            <a:ext cx="6222253" cy="76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Практика</a:t>
            </a:r>
            <a:r>
              <a:rPr sz="1400" b="1" spc="10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начнётся</a:t>
            </a:r>
            <a:r>
              <a:rPr sz="1400" b="1" spc="1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с</a:t>
            </a:r>
            <a:r>
              <a:rPr sz="1400" b="1" spc="8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официального</a:t>
            </a:r>
            <a:r>
              <a:rPr sz="1400" b="1" spc="1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трудоустройства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</a:t>
            </a:r>
            <a:r>
              <a:rPr sz="1400" spc="-1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участке,</a:t>
            </a:r>
            <a:r>
              <a:rPr sz="1400" spc="1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до </a:t>
            </a:r>
            <a:r>
              <a:rPr sz="1400" spc="-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которого</a:t>
            </a:r>
            <a:r>
              <a:rPr sz="1400" spc="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мы организуем и оплатим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проезд.</a:t>
            </a:r>
            <a:endParaRPr sz="1400" dirty="0">
              <a:solidFill>
                <a:srgbClr val="000000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EMSGUA+GrandisExtended-Regular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7291" y="4497924"/>
            <a:ext cx="424338" cy="565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1</a:t>
            </a:r>
          </a:p>
          <a:p>
            <a:pPr marL="398" marR="0">
              <a:lnSpc>
                <a:spcPts val="4012"/>
              </a:lnSpc>
              <a:spcBef>
                <a:spcPts val="5799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2</a:t>
            </a:r>
          </a:p>
          <a:p>
            <a:pPr marL="398" marR="0">
              <a:lnSpc>
                <a:spcPts val="4012"/>
              </a:lnSpc>
              <a:spcBef>
                <a:spcPts val="6188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3</a:t>
            </a:r>
          </a:p>
          <a:p>
            <a:pPr marL="1194" marR="0">
              <a:lnSpc>
                <a:spcPts val="4012"/>
              </a:lnSpc>
              <a:spcBef>
                <a:spcPts val="6044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4</a:t>
            </a:r>
          </a:p>
          <a:p>
            <a:pPr marL="398" marR="0">
              <a:lnSpc>
                <a:spcPts val="4012"/>
              </a:lnSpc>
              <a:spcBef>
                <a:spcPts val="6044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46217" y="5635113"/>
            <a:ext cx="5605923" cy="76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Познакомим</a:t>
            </a:r>
            <a:r>
              <a:rPr sz="1400" b="1" spc="10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с</a:t>
            </a:r>
            <a:r>
              <a:rPr sz="1400" b="1" spc="9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вашим</a:t>
            </a:r>
            <a:r>
              <a:rPr sz="1400" b="1" spc="9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руководителем</a:t>
            </a:r>
            <a:r>
              <a:rPr sz="1400" b="1" spc="9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период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практики, </a:t>
            </a:r>
            <a:r>
              <a:rPr sz="1400" spc="-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которым</a:t>
            </a:r>
            <a:r>
              <a:rPr sz="1400" spc="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2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будет</a:t>
            </a:r>
            <a:r>
              <a:rPr sz="1400" spc="2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профессионал своей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профессии.</a:t>
            </a:r>
            <a:endParaRPr sz="1400" dirty="0">
              <a:solidFill>
                <a:srgbClr val="000000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EMSGUA+GrandisExtended-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49424" y="6912655"/>
            <a:ext cx="6132857" cy="76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Вы</a:t>
            </a:r>
            <a:r>
              <a:rPr sz="1400" spc="-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получите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интересные</a:t>
            </a:r>
            <a:r>
              <a:rPr sz="1400" b="1" spc="8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задачи</a:t>
            </a:r>
            <a:r>
              <a:rPr sz="1400" b="1" spc="8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на</a:t>
            </a:r>
            <a:r>
              <a:rPr sz="1400" b="1" spc="8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период</a:t>
            </a:r>
            <a:r>
              <a:rPr sz="1400" b="1" spc="87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практики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,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sz="1400" spc="-2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будете</a:t>
            </a:r>
            <a:r>
              <a:rPr sz="1400" spc="2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участвовать в работе производства, </a:t>
            </a:r>
            <a:r>
              <a:rPr sz="1400" spc="-1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подготовке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отчётностей и корпоративной культуре компании.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46217" y="8189443"/>
            <a:ext cx="5958784" cy="76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Вы</a:t>
            </a:r>
            <a:r>
              <a:rPr sz="1400" b="1" spc="9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spc="-2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будете</a:t>
            </a:r>
            <a:r>
              <a:rPr sz="1400" b="1" spc="1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получать</a:t>
            </a:r>
            <a:r>
              <a:rPr sz="1400" b="1" spc="9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зарплату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,</a:t>
            </a:r>
            <a:r>
              <a:rPr sz="1400" spc="10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как действующий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работник предприятии, ваша практика </a:t>
            </a:r>
            <a:r>
              <a:rPr sz="1400" spc="-2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будет</a:t>
            </a:r>
            <a:r>
              <a:rPr sz="1400" spc="2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учтена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вашем опыте работы и занесена в </a:t>
            </a:r>
            <a:r>
              <a:rPr lang="ru-RU" sz="1400" spc="-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трудовую книжку</a:t>
            </a:r>
            <a:r>
              <a:rPr lang="ru-RU"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.</a:t>
            </a:r>
            <a:endParaRPr sz="1400" dirty="0">
              <a:solidFill>
                <a:srgbClr val="000000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EMSGUA+GrandisExtended-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9424" y="9466985"/>
            <a:ext cx="6496280" cy="76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Мы</a:t>
            </a:r>
            <a:r>
              <a:rPr sz="1400" b="1" spc="9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spc="-1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поможем</a:t>
            </a:r>
            <a:r>
              <a:rPr sz="1400" b="1" spc="1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вам</a:t>
            </a:r>
            <a:r>
              <a:rPr sz="1400" b="1" spc="9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написать</a:t>
            </a:r>
            <a:r>
              <a:rPr sz="1400" b="1" spc="9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отчёт</a:t>
            </a:r>
            <a:r>
              <a:rPr sz="1400" b="1" spc="10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по</a:t>
            </a:r>
            <a:r>
              <a:rPr sz="1400" b="1" spc="9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производственной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практики</a:t>
            </a:r>
            <a:r>
              <a:rPr sz="1400" b="1" spc="8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с радостью поделимся информацией</a:t>
            </a:r>
          </a:p>
          <a:p>
            <a:pPr marL="0" marR="0">
              <a:lnSpc>
                <a:spcPts val="1900"/>
              </a:lnSpc>
              <a:spcBef>
                <a:spcPts val="243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нашим опытом.</a:t>
            </a:r>
            <a:endParaRPr sz="1400" dirty="0">
              <a:solidFill>
                <a:srgbClr val="000000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EMSGUA+GrandisExtended-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14018507" y="4409476"/>
            <a:ext cx="1864766" cy="186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9063" y="694075"/>
            <a:ext cx="3194938" cy="2994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12947" y="0"/>
            <a:ext cx="10477" cy="1131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10402" y="0"/>
            <a:ext cx="10477" cy="1131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35510" y="1277839"/>
            <a:ext cx="10817919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51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У</a:t>
            </a:r>
            <a:r>
              <a:rPr sz="6000" spc="-356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6000" spc="-178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НИХ </a:t>
            </a:r>
            <a:r>
              <a:rPr sz="6000" spc="-192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ПОЛУЧИЛОСЬ</a:t>
            </a:r>
            <a:r>
              <a:rPr lang="ru-RU" sz="6000" spc="-192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,</a:t>
            </a:r>
            <a:endParaRPr sz="6000" spc="-192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  <a:p>
            <a:pPr marL="1501552" marR="0">
              <a:lnSpc>
                <a:spcPts val="6908"/>
              </a:lnSpc>
              <a:spcBef>
                <a:spcPts val="0"/>
              </a:spcBef>
              <a:spcAft>
                <a:spcPts val="0"/>
              </a:spcAft>
            </a:pPr>
            <a:r>
              <a:rPr sz="6000" spc="-105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ТЫ</a:t>
            </a:r>
            <a:r>
              <a:rPr sz="6000" spc="-24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6000" spc="-25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ТОЖ</a:t>
            </a:r>
            <a:r>
              <a:rPr sz="6000" spc="-232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60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Е</a:t>
            </a:r>
            <a:r>
              <a:rPr sz="6000" spc="-356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6000" spc="-193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СМОЖЕШЬ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62224" y="2071798"/>
            <a:ext cx="1893808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Истории </a:t>
            </a:r>
            <a:r>
              <a:rPr sz="1600" spc="-21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успеха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7750" y="6763226"/>
            <a:ext cx="4569405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От</a:t>
            </a:r>
            <a:r>
              <a:rPr sz="1400" b="1" spc="9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практиканта</a:t>
            </a:r>
            <a:r>
              <a:rPr sz="1400" b="1" spc="10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до</a:t>
            </a:r>
            <a:r>
              <a:rPr sz="1400" b="1" spc="10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ценного</a:t>
            </a:r>
            <a:r>
              <a:rPr sz="1400" b="1" spc="10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spc="-1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сотрудника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535288" y="6763226"/>
            <a:ext cx="3114394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Руководит</a:t>
            </a:r>
            <a:r>
              <a:rPr sz="1400" b="1" spc="10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профессионал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029173" y="6763226"/>
            <a:ext cx="2262322" cy="226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Технология</a:t>
            </a:r>
            <a:r>
              <a:rPr sz="1400" b="1" spc="1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 </a:t>
            </a:r>
            <a:r>
              <a:rPr sz="1400" b="1" spc="-2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UNUABB+GrandisExtended-Bold"/>
              </a:rPr>
              <a:t>успеха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35286" y="7245547"/>
            <a:ext cx="4006595" cy="20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Ведерников Дмитрий Александрович —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029173" y="7245547"/>
            <a:ext cx="3456233" cy="20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Иванов Евгений Александрович —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7750" y="7266503"/>
            <a:ext cx="3266633" cy="20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Кроткин Евгений Михайлович —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535286" y="7727513"/>
            <a:ext cx="5129448" cy="2150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начал свой </a:t>
            </a:r>
            <a:r>
              <a:rPr sz="1200" spc="-1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трудовой</a:t>
            </a:r>
            <a:r>
              <a:rPr sz="1200" spc="1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spc="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путь</a:t>
            </a:r>
            <a:r>
              <a:rPr sz="1200" spc="-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компании Мангазея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2013 </a:t>
            </a:r>
            <a:r>
              <a:rPr sz="1200" spc="-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году</a:t>
            </a:r>
            <a:r>
              <a:rPr sz="1200" spc="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</a:t>
            </a:r>
            <a:r>
              <a:rPr sz="1200" spc="477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должности горного диспетчера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</a:t>
            </a:r>
            <a:r>
              <a:rPr sz="1200" spc="-2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руднике</a:t>
            </a:r>
            <a:r>
              <a:rPr sz="1200" spc="2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Кочковский, через непродолжительное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время Дмитрий был переведен мастером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горного </a:t>
            </a:r>
            <a:r>
              <a:rPr sz="1200" spc="-2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цеха</a:t>
            </a:r>
            <a:r>
              <a:rPr sz="1200" spc="2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карьера, а в последующем —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начальником участка открытых горных </a:t>
            </a:r>
            <a:r>
              <a:rPr sz="1200" spc="-2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работ,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данной должности он работал </a:t>
            </a:r>
            <a:r>
              <a:rPr sz="1200" spc="-1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около</a:t>
            </a:r>
            <a:r>
              <a:rPr sz="1200" spc="1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5 лет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зарекомендовал себя грамотным </a:t>
            </a:r>
            <a:r>
              <a:rPr sz="12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руководителем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высококлассным специалистом. 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029173" y="7727513"/>
            <a:ext cx="3747592" cy="20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после окончания горного </a:t>
            </a:r>
            <a:r>
              <a:rPr sz="1200" spc="-1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факультета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47750" y="7748468"/>
            <a:ext cx="4781092" cy="2394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нашу компанию пришёл в качестве студента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производственную практику на должность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помощника машиниста буровой установки.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выбор </a:t>
            </a:r>
            <a:r>
              <a:rPr sz="1200" spc="-1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будущей</a:t>
            </a:r>
            <a:r>
              <a:rPr sz="1200" spc="1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профессии Евгения повлиял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пример отца, </a:t>
            </a:r>
            <a:r>
              <a:rPr sz="1200" spc="-1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который</a:t>
            </a:r>
            <a:r>
              <a:rPr sz="1200" spc="1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spc="-2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уже</a:t>
            </a:r>
            <a:r>
              <a:rPr sz="1200" spc="2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работал в нашей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компании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машинистом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буровой установки.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 период практики Евгению </a:t>
            </a:r>
            <a:r>
              <a:rPr sz="1200" spc="-1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удалось</a:t>
            </a:r>
            <a:r>
              <a:rPr sz="1200" spc="1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освоить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сложные</a:t>
            </a:r>
            <a:r>
              <a:rPr sz="1200" spc="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механизмы оборудования, понять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специфику работы и зарекомендовать себя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квалифицированным специалистом.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029173" y="7968411"/>
            <a:ext cx="4861560" cy="2150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8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Забайкальского государственного университета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прошел </a:t>
            </a:r>
            <a:r>
              <a:rPr sz="1200" spc="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путь</a:t>
            </a:r>
            <a:r>
              <a:rPr sz="1200" spc="-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становления в горнодобывающей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промышленности </a:t>
            </a:r>
            <a:r>
              <a:rPr sz="1200" spc="-1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от</a:t>
            </a:r>
            <a:r>
              <a:rPr sz="1200" spc="1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растворщика реагентов,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аппаратчика-гидрометаллурга до мастера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участке сорбции, регенерации и готовой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продукции. В 2020 </a:t>
            </a:r>
            <a:r>
              <a:rPr sz="1200" spc="-12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г.</a:t>
            </a:r>
            <a:r>
              <a:rPr sz="1200" spc="12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приглашен в стройные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ряды Компании Мангазея на должность мастера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реагентного отделения Золотоизвлекательной</a:t>
            </a:r>
          </a:p>
          <a:p>
            <a:pPr marL="0" marR="0">
              <a:lnSpc>
                <a:spcPts val="1689"/>
              </a:lnSpc>
              <a:spcBef>
                <a:spcPts val="20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фабрики.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591170-72A5-982A-C57B-66C88A1E6E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r="13393"/>
          <a:stretch/>
        </p:blipFill>
        <p:spPr>
          <a:xfrm>
            <a:off x="7469092" y="4428858"/>
            <a:ext cx="1951954" cy="1867911"/>
          </a:xfrm>
          <a:prstGeom prst="ellipse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F5868C-25FB-8F4C-5F07-2E85CD4F60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r="18951" b="55642"/>
          <a:stretch/>
        </p:blipFill>
        <p:spPr>
          <a:xfrm>
            <a:off x="1039065" y="4428071"/>
            <a:ext cx="1954305" cy="1868698"/>
          </a:xfrm>
          <a:prstGeom prst="ellipse">
            <a:avLst/>
          </a:prstGeom>
        </p:spPr>
      </p:pic>
      <p:sp>
        <p:nvSpPr>
          <p:cNvPr id="25" name="object 5">
            <a:extLst>
              <a:ext uri="{FF2B5EF4-FFF2-40B4-BE49-F238E27FC236}">
                <a16:creationId xmlns:a16="http://schemas.microsoft.com/office/drawing/2014/main" id="{A63A5CA1-9B5F-3017-F5D7-AAD6985F6FF1}"/>
              </a:ext>
            </a:extLst>
          </p:cNvPr>
          <p:cNvSpPr/>
          <p:nvPr/>
        </p:nvSpPr>
        <p:spPr>
          <a:xfrm>
            <a:off x="6771726" y="113234"/>
            <a:ext cx="10477" cy="1131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CCDE7D-B3C0-36E8-326A-43CF9CC9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8" y="1"/>
            <a:ext cx="20118978" cy="11286756"/>
          </a:xfrm>
          <a:prstGeom prst="rect">
            <a:avLst/>
          </a:prstGeom>
          <a:solidFill>
            <a:srgbClr val="32599A"/>
          </a:solidFill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F9D76D78-ADCB-1FF5-707B-36E23AF50477}"/>
              </a:ext>
            </a:extLst>
          </p:cNvPr>
          <p:cNvSpPr txBox="1"/>
          <p:nvPr/>
        </p:nvSpPr>
        <p:spPr>
          <a:xfrm>
            <a:off x="1129408" y="977330"/>
            <a:ext cx="10266755" cy="129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8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ПОДПИШИСЬ, ЧТОБЫ БЫТЬ</a:t>
            </a:r>
          </a:p>
          <a:p>
            <a:pPr marL="0" marR="0">
              <a:lnSpc>
                <a:spcPts val="4857"/>
              </a:lnSpc>
              <a:spcBef>
                <a:spcPts val="588"/>
              </a:spcBef>
              <a:spcAft>
                <a:spcPts val="0"/>
              </a:spcAft>
            </a:pPr>
            <a:r>
              <a:rPr lang="ru-RU" sz="38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В КУРСЕ СОБЫТИЙ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D21251-2899-0395-6294-9D6FE297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3464" y="3713634"/>
            <a:ext cx="3974479" cy="397447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372D4707-C135-C21A-7852-4DE986003FF9}"/>
              </a:ext>
            </a:extLst>
          </p:cNvPr>
          <p:cNvSpPr txBox="1"/>
          <p:nvPr/>
        </p:nvSpPr>
        <p:spPr>
          <a:xfrm>
            <a:off x="2785593" y="7530058"/>
            <a:ext cx="2232248" cy="53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ВКонтакте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9E18F9B-F195-C85F-877A-787EA0407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141" y="3712970"/>
            <a:ext cx="4084340" cy="408434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40661468-5E60-6625-4195-7C13BCBAB184}"/>
              </a:ext>
            </a:extLst>
          </p:cNvPr>
          <p:cNvSpPr txBox="1"/>
          <p:nvPr/>
        </p:nvSpPr>
        <p:spPr>
          <a:xfrm>
            <a:off x="15531008" y="7541714"/>
            <a:ext cx="1368152" cy="53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Telegram</a:t>
            </a:r>
            <a:r>
              <a:rPr lang="ru-RU" sz="20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17470D2-0C1E-F490-CD49-81F362867D41}"/>
              </a:ext>
            </a:extLst>
          </p:cNvPr>
          <p:cNvSpPr txBox="1"/>
          <p:nvPr/>
        </p:nvSpPr>
        <p:spPr>
          <a:xfrm>
            <a:off x="8330208" y="7530057"/>
            <a:ext cx="3456383" cy="53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4857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Сайт компании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4A3C03C-AFA8-922C-7255-977CBF306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970" y="3712970"/>
            <a:ext cx="4084340" cy="40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7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750" y="3599376"/>
            <a:ext cx="12140692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24"/>
              </a:lnSpc>
              <a:spcBef>
                <a:spcPts val="0"/>
              </a:spcBef>
              <a:spcAft>
                <a:spcPts val="0"/>
              </a:spcAft>
            </a:pPr>
            <a:r>
              <a:rPr sz="9200" spc="-44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ЧТО</a:t>
            </a:r>
            <a:r>
              <a:rPr sz="9200" spc="28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9200" spc="-45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ВАМ</a:t>
            </a:r>
            <a:r>
              <a:rPr sz="9200" spc="26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9200" spc="-6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ВА</a:t>
            </a:r>
            <a:r>
              <a:rPr sz="9200" spc="-3293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92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ЖНО</a:t>
            </a:r>
          </a:p>
          <a:p>
            <a:pPr marL="3602889" marR="0">
              <a:lnSpc>
                <a:spcPts val="10092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</a:t>
            </a:r>
            <a:r>
              <a:rPr sz="9200" spc="-14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9200" spc="-217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БУДУЩЕЙ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7701" y="6162422"/>
            <a:ext cx="10343997" cy="143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24"/>
              </a:lnSpc>
              <a:spcBef>
                <a:spcPts val="0"/>
              </a:spcBef>
              <a:spcAft>
                <a:spcPts val="0"/>
              </a:spcAft>
            </a:pPr>
            <a:r>
              <a:rPr sz="9200" spc="-3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ПРОФЕССИИ?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24322" y="6579869"/>
            <a:ext cx="7418614" cy="762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5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ВЫБЕРИ </a:t>
            </a:r>
            <a:r>
              <a:rPr sz="2000" spc="-48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РАБОТ</a:t>
            </a:r>
            <a:r>
              <a:rPr sz="2000" spc="-734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 </a:t>
            </a: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У СЕБЕ ПО </a:t>
            </a:r>
            <a:r>
              <a:rPr sz="2000" spc="-2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ДУШЕ,</a:t>
            </a:r>
          </a:p>
          <a:p>
            <a:pPr marL="0" marR="0">
              <a:lnSpc>
                <a:spcPts val="2956"/>
              </a:lnSpc>
              <a:spcBef>
                <a:spcPts val="177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И ТЕБЕ </a:t>
            </a:r>
            <a:r>
              <a:rPr sz="2000" spc="-48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НИКОГДА</a:t>
            </a:r>
            <a:r>
              <a:rPr sz="2000" spc="48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 </a:t>
            </a: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НЕ ПРИДЕТСЯ </a:t>
            </a:r>
            <a:r>
              <a:rPr sz="2000" spc="-107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РАБОТАТ</a:t>
            </a:r>
            <a:r>
              <a:rPr sz="2000" spc="-814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 </a:t>
            </a: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7750" y="9991260"/>
            <a:ext cx="4183790" cy="299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Звоните: +</a:t>
            </a:r>
            <a:r>
              <a:rPr sz="2800" baseline="-83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7 924 377-00-00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05737" y="9991260"/>
            <a:ext cx="3856892" cy="303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Пишите: hr@mangazeya.ru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18841" y="9991260"/>
            <a:ext cx="5176022" cy="29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pc="-15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Заходите</a:t>
            </a:r>
            <a:r>
              <a:rPr spc="15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сайт: mangazey</a:t>
            </a:r>
            <a:r>
              <a:rPr lang="en-US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amining</a:t>
            </a:r>
            <a:r>
              <a:rPr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.ru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05737" y="927257"/>
            <a:ext cx="10916927" cy="2701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57"/>
              </a:lnSpc>
              <a:spcBef>
                <a:spcPts val="0"/>
              </a:spcBef>
              <a:spcAft>
                <a:spcPts val="0"/>
              </a:spcAft>
            </a:pPr>
            <a:r>
              <a:rPr sz="3600" spc="86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ЗОЛОТОДОБЫВАЮЩАЯ</a:t>
            </a:r>
            <a:r>
              <a:rPr sz="3600" spc="144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600" spc="78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КОМПАНИЯ</a:t>
            </a:r>
          </a:p>
          <a:p>
            <a:pPr marL="0" marR="0">
              <a:lnSpc>
                <a:spcPts val="4857"/>
              </a:lnSpc>
              <a:spcBef>
                <a:spcPts val="588"/>
              </a:spcBef>
              <a:spcAft>
                <a:spcPts val="0"/>
              </a:spcAft>
            </a:pPr>
            <a:r>
              <a:rPr sz="3600" spc="37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МАНГАЗЕЯ</a:t>
            </a:r>
            <a:r>
              <a:rPr sz="3600" spc="193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600" spc="11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МАЙНИНГ ВЕДЕТ СВОЮ</a:t>
            </a:r>
          </a:p>
          <a:p>
            <a:pPr marL="0" marR="0">
              <a:lnSpc>
                <a:spcPts val="4857"/>
              </a:lnSpc>
              <a:spcBef>
                <a:spcPts val="588"/>
              </a:spcBef>
              <a:spcAft>
                <a:spcPts val="0"/>
              </a:spcAft>
            </a:pPr>
            <a:r>
              <a:rPr sz="3600" spc="12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ДЕЯТЕЛЬНОСТЬ</a:t>
            </a:r>
            <a:r>
              <a:rPr sz="3600" spc="11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600" spc="11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НА </a:t>
            </a:r>
            <a:r>
              <a:rPr sz="3600" spc="116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ТЕРРИТОРИИ</a:t>
            </a:r>
          </a:p>
          <a:p>
            <a:pPr marL="0" marR="0">
              <a:lnSpc>
                <a:spcPts val="4857"/>
              </a:lnSpc>
              <a:spcBef>
                <a:spcPts val="588"/>
              </a:spcBef>
              <a:spcAft>
                <a:spcPts val="0"/>
              </a:spcAft>
            </a:pPr>
            <a:r>
              <a:rPr sz="3600" spc="8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ЗАБАЙКА</a:t>
            </a:r>
            <a:r>
              <a:rPr sz="3600" spc="-1132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600" spc="62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ЛЬСКОГО</a:t>
            </a:r>
            <a:r>
              <a:rPr sz="3600" spc="168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600" spc="4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КРАЯ.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9767" y="2071798"/>
            <a:ext cx="1438728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О компании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73840" y="6554640"/>
            <a:ext cx="4241627" cy="303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ТОП-20</a:t>
            </a:r>
            <a:r>
              <a:rPr sz="2000" spc="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золотодобывающих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1615" y="6652670"/>
            <a:ext cx="424338" cy="1704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1</a:t>
            </a:r>
          </a:p>
          <a:p>
            <a:pPr marL="398" marR="0">
              <a:lnSpc>
                <a:spcPts val="4012"/>
              </a:lnSpc>
              <a:spcBef>
                <a:spcPts val="5144"/>
              </a:spcBef>
              <a:spcAft>
                <a:spcPts val="0"/>
              </a:spcAft>
            </a:pPr>
            <a:r>
              <a:rPr sz="32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58538" y="6675184"/>
            <a:ext cx="141798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Итакинское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868776" y="6675184"/>
            <a:ext cx="130331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Наседкино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73840" y="6942391"/>
            <a:ext cx="2693891" cy="303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компаний</a:t>
            </a:r>
            <a:r>
              <a:rPr sz="2000" spc="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России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58538" y="7001055"/>
            <a:ext cx="343636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"/>
              </a:lnSpc>
              <a:spcBef>
                <a:spcPts val="0"/>
              </a:spcBef>
              <a:spcAft>
                <a:spcPts val="0"/>
              </a:spcAft>
            </a:pPr>
            <a:r>
              <a:rPr sz="1100" spc="-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ЗАПАСЫ</a:t>
            </a:r>
            <a:r>
              <a:rPr sz="1100" spc="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00" spc="-3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ЗОЛОТА</a:t>
            </a:r>
            <a:r>
              <a:rPr sz="1100" spc="3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76,1 ТОННЫ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868776" y="7001055"/>
            <a:ext cx="343636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"/>
              </a:lnSpc>
              <a:spcBef>
                <a:spcPts val="0"/>
              </a:spcBef>
              <a:spcAft>
                <a:spcPts val="0"/>
              </a:spcAft>
            </a:pPr>
            <a:r>
              <a:rPr sz="1100" spc="-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ЗАПАСЫ</a:t>
            </a:r>
            <a:r>
              <a:rPr sz="1100" spc="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00" spc="-3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ЗОЛОТА</a:t>
            </a:r>
            <a:r>
              <a:rPr sz="1100" spc="3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22,5 ТОННЫ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73840" y="7717642"/>
            <a:ext cx="3494037" cy="688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Ведущий работодатель</a:t>
            </a:r>
          </a:p>
          <a:p>
            <a:pPr marL="0" marR="0">
              <a:lnSpc>
                <a:spcPts val="2534"/>
              </a:lnSpc>
              <a:spcBef>
                <a:spcPts val="518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Забайкальского края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3840" y="8880645"/>
            <a:ext cx="4448328" cy="1073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Современное перспективное</a:t>
            </a:r>
          </a:p>
          <a:p>
            <a:pPr marL="0" marR="0">
              <a:lnSpc>
                <a:spcPts val="2534"/>
              </a:lnSpc>
              <a:spcBef>
                <a:spcPts val="518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производство с планами</a:t>
            </a:r>
          </a:p>
          <a:p>
            <a:pPr marL="0" marR="0">
              <a:lnSpc>
                <a:spcPts val="2534"/>
              </a:lnSpc>
              <a:spcBef>
                <a:spcPts val="518"/>
              </a:spcBef>
              <a:spcAft>
                <a:spcPts val="0"/>
              </a:spcAft>
            </a:pPr>
            <a:r>
              <a:rPr sz="20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десятки лет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158538" y="8865467"/>
            <a:ext cx="141817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7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Кочковское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868776" y="8968158"/>
            <a:ext cx="105493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Савкино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32014" y="9188059"/>
            <a:ext cx="423940" cy="485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01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158538" y="9191339"/>
            <a:ext cx="379640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"/>
              </a:lnSpc>
              <a:spcBef>
                <a:spcPts val="0"/>
              </a:spcBef>
              <a:spcAft>
                <a:spcPts val="0"/>
              </a:spcAft>
            </a:pPr>
            <a:r>
              <a:rPr sz="1100" spc="-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ЗАПАСЫ</a:t>
            </a:r>
            <a:r>
              <a:rPr sz="1100" spc="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00" spc="-3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ЗОЛОТА</a:t>
            </a:r>
            <a:r>
              <a:rPr sz="1100" spc="3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67,1 ТОННЫ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868776" y="9294030"/>
            <a:ext cx="324802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"/>
              </a:lnSpc>
              <a:spcBef>
                <a:spcPts val="0"/>
              </a:spcBef>
              <a:spcAft>
                <a:spcPts val="0"/>
              </a:spcAft>
            </a:pPr>
            <a:r>
              <a:rPr sz="1100" spc="-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ЗАПАСЫ</a:t>
            </a:r>
            <a:r>
              <a:rPr sz="1100" spc="1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00" spc="-3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ЗОЛОТА</a:t>
            </a:r>
            <a:r>
              <a:rPr sz="1100" spc="32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100" dirty="0">
                <a:solidFill>
                  <a:srgbClr val="FFFEFE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5,5 ТОННЫ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16498" y="2071798"/>
            <a:ext cx="1186199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162149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HDPVLR+GrandisExtended-Medium"/>
              </a:rPr>
              <a:t>Ценности</a:t>
            </a:r>
            <a:endParaRPr sz="1800" dirty="0">
              <a:solidFill>
                <a:srgbClr val="162149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HDPVLR+GrandisExtended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3877" y="2071798"/>
            <a:ext cx="260575" cy="251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srgbClr val="162149"/>
              </a:solidFill>
              <a:latin typeface="Grandis Extended" panose="02000505000000000000" pitchFamily="2" charset="-52"/>
              <a:ea typeface="Grandis Extended" panose="02000505000000000000" pitchFamily="2" charset="-52"/>
              <a:cs typeface="HDPVLR+GrandisExtended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7750" y="4091772"/>
            <a:ext cx="11809212" cy="2693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51"/>
              </a:lnSpc>
              <a:spcBef>
                <a:spcPts val="0"/>
              </a:spcBef>
              <a:spcAft>
                <a:spcPts val="0"/>
              </a:spcAft>
            </a:pPr>
            <a:r>
              <a:rPr sz="5400" spc="-187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УСПЕХ</a:t>
            </a:r>
            <a:r>
              <a:rPr sz="5400" spc="-17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5400" spc="-191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КОМПАНИИ</a:t>
            </a:r>
            <a:r>
              <a:rPr sz="5400" spc="-1214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54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—</a:t>
            </a:r>
          </a:p>
          <a:p>
            <a:pPr marL="0" marR="0">
              <a:lnSpc>
                <a:spcPts val="6908"/>
              </a:lnSpc>
              <a:spcBef>
                <a:spcPts val="0"/>
              </a:spcBef>
              <a:spcAft>
                <a:spcPts val="0"/>
              </a:spcAft>
            </a:pPr>
            <a:r>
              <a:rPr sz="5400" spc="-178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ЛИЧНЫЙ </a:t>
            </a:r>
            <a:r>
              <a:rPr sz="5400" spc="-187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УСПЕХ</a:t>
            </a:r>
            <a:r>
              <a:rPr sz="5400" spc="-17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5400" spc="-95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КАЖ</a:t>
            </a:r>
            <a:r>
              <a:rPr sz="5400" spc="-2151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5400" spc="-196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ДОГО</a:t>
            </a:r>
          </a:p>
          <a:p>
            <a:pPr marL="3445177" marR="0">
              <a:lnSpc>
                <a:spcPts val="6908"/>
              </a:lnSpc>
              <a:spcBef>
                <a:spcPts val="0"/>
              </a:spcBef>
              <a:spcAft>
                <a:spcPts val="0"/>
              </a:spcAft>
            </a:pPr>
            <a:r>
              <a:rPr sz="5400" spc="-232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СОТРУДНИКА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18950" y="5650739"/>
            <a:ext cx="3910413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Основная ценность компании</a:t>
            </a:r>
            <a:r>
              <a:rPr sz="1600" spc="-34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–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наши </a:t>
            </a:r>
            <a:r>
              <a:rPr sz="1600" spc="-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сотрудники,</a:t>
            </a:r>
            <a:r>
              <a:rPr sz="1600" spc="13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их знания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профессиональный </a:t>
            </a:r>
            <a:r>
              <a:rPr sz="1600" spc="-2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опыт.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750" y="3330727"/>
            <a:ext cx="16489269" cy="4129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24"/>
              </a:lnSpc>
              <a:spcBef>
                <a:spcPts val="0"/>
              </a:spcBef>
              <a:spcAft>
                <a:spcPts val="0"/>
              </a:spcAft>
            </a:pPr>
            <a:r>
              <a:rPr sz="92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8</a:t>
            </a:r>
            <a:r>
              <a:rPr sz="9200" spc="-14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 </a:t>
            </a:r>
            <a:r>
              <a:rPr sz="9200" spc="-52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ПРЕИМУЩЕСТ</a:t>
            </a:r>
            <a:r>
              <a:rPr sz="9200" spc="-3291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 </a:t>
            </a:r>
            <a:r>
              <a:rPr sz="92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В</a:t>
            </a:r>
          </a:p>
          <a:p>
            <a:pPr marL="3602937" marR="0">
              <a:lnSpc>
                <a:spcPts val="10089"/>
              </a:lnSpc>
              <a:spcBef>
                <a:spcPts val="0"/>
              </a:spcBef>
              <a:spcAft>
                <a:spcPts val="0"/>
              </a:spcAft>
            </a:pPr>
            <a:r>
              <a:rPr sz="9200" spc="-162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РАБОТЫ</a:t>
            </a:r>
            <a:r>
              <a:rPr sz="9200" spc="145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 </a:t>
            </a:r>
            <a:r>
              <a:rPr sz="9200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В</a:t>
            </a:r>
            <a:r>
              <a:rPr sz="9200" spc="-14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 </a:t>
            </a:r>
            <a:r>
              <a:rPr sz="9200" spc="-12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НАШЕЙ</a:t>
            </a:r>
          </a:p>
          <a:p>
            <a:pPr marL="0" marR="0">
              <a:lnSpc>
                <a:spcPts val="10089"/>
              </a:lnSpc>
              <a:spcBef>
                <a:spcPts val="0"/>
              </a:spcBef>
              <a:spcAft>
                <a:spcPts val="0"/>
              </a:spcAft>
            </a:pPr>
            <a:r>
              <a:rPr sz="9200" spc="-67" dirty="0">
                <a:solidFill>
                  <a:srgbClr val="FFFEFE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EMSGUA+GrandisExtended-Regular"/>
              </a:rPr>
              <a:t>КОМПАНИИ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738684" y="682436"/>
            <a:ext cx="861334" cy="86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260722" y="1036543"/>
            <a:ext cx="3776819" cy="2588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6646" y="6645626"/>
            <a:ext cx="5279267" cy="3621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47821" y="0"/>
            <a:ext cx="10068979" cy="1131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47748" y="1020173"/>
            <a:ext cx="368933" cy="18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100" spc="20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01</a:t>
            </a:r>
            <a:endParaRPr sz="1400" spc="209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QDUPQD+GrandisExtended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8065" y="4018430"/>
            <a:ext cx="8278618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51"/>
              </a:lnSpc>
              <a:spcBef>
                <a:spcPts val="0"/>
              </a:spcBef>
              <a:spcAft>
                <a:spcPts val="0"/>
              </a:spcAft>
            </a:pPr>
            <a:r>
              <a:rPr sz="60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СОВРЕМЕННОЕ</a:t>
            </a:r>
          </a:p>
          <a:p>
            <a:pPr marL="1634174" marR="0">
              <a:lnSpc>
                <a:spcPts val="6908"/>
              </a:lnSpc>
              <a:spcBef>
                <a:spcPts val="0"/>
              </a:spcBef>
              <a:spcAft>
                <a:spcPts val="0"/>
              </a:spcAft>
            </a:pPr>
            <a:r>
              <a:rPr sz="6000" spc="15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ПРЕДПРИЯТИЕ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60174" y="6607111"/>
            <a:ext cx="538354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Предлагаем </a:t>
            </a:r>
            <a:r>
              <a:rPr sz="1600" spc="1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работу</a:t>
            </a:r>
            <a:r>
              <a:rPr sz="1600" spc="-1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золотодобывающем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предприятии, запущенным в 2020 </a:t>
            </a:r>
            <a:r>
              <a:rPr sz="1600" spc="-2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году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оснащённом современной </a:t>
            </a:r>
            <a:r>
              <a:rPr sz="1600" spc="-1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техникой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</a:t>
            </a:r>
            <a:r>
              <a:rPr sz="16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оборудованием.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8042" y="5496750"/>
            <a:ext cx="368640" cy="18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200" spc="209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02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5325" y="5496750"/>
            <a:ext cx="368787" cy="18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200" spc="209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03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23836" y="5496750"/>
            <a:ext cx="368201" cy="18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0</a:t>
            </a:r>
            <a:r>
              <a:rPr sz="1200" spc="-140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7750" y="6345750"/>
            <a:ext cx="4300616" cy="524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6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ОФИЦИАЛЬНОЕ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73335" y="6345750"/>
            <a:ext cx="2638633" cy="1101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6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58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УДОБНАЯ</a:t>
            </a:r>
            <a:endParaRPr lang="en-US" sz="3200" spc="-58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  <a:p>
            <a:pPr marL="0" marR="0">
              <a:lnSpc>
                <a:spcPts val="436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spc="-84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ВАХТА</a:t>
            </a:r>
            <a:endParaRPr sz="3200" spc="-58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44827" y="6345750"/>
            <a:ext cx="4182769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6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ПРОДУМАННАЯ</a:t>
            </a:r>
          </a:p>
          <a:p>
            <a:pPr marL="0" marR="0">
              <a:lnSpc>
                <a:spcPts val="399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8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ЛОГИСТИКА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7750" y="6853097"/>
            <a:ext cx="4906194" cy="524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6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Т</a:t>
            </a:r>
            <a:r>
              <a:rPr sz="3200" spc="-1218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200" spc="-117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РУДОУСТ</a:t>
            </a:r>
            <a:r>
              <a:rPr sz="3200" spc="-1218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200" spc="-26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РОЙСТ</a:t>
            </a:r>
            <a:r>
              <a:rPr sz="3200" spc="-1218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3200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ВО</a:t>
            </a:r>
            <a:endParaRPr sz="3200" spc="-84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HDPVLR+GrandisExtended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7750" y="7748111"/>
            <a:ext cx="5567074" cy="842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5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Официальное оформление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</a:t>
            </a:r>
            <a:r>
              <a:rPr sz="1400" spc="-108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57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первого</a:t>
            </a:r>
            <a:r>
              <a:rPr sz="1400" spc="-5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5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дня </a:t>
            </a:r>
            <a:r>
              <a:rPr sz="1400" spc="-5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работы.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spc="-5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Своевременная</a:t>
            </a:r>
            <a:r>
              <a:rPr sz="1400" spc="-5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5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выплата</a:t>
            </a:r>
            <a:r>
              <a:rPr sz="1400" spc="-5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5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официальной</a:t>
            </a:r>
            <a:r>
              <a:rPr sz="1400" spc="-5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5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заработной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spc="-5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платы. Повышение </a:t>
            </a:r>
            <a:r>
              <a:rPr sz="1400" spc="-5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квалификации</a:t>
            </a:r>
            <a:r>
              <a:rPr sz="1400" spc="-5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3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для</a:t>
            </a:r>
            <a:r>
              <a:rPr sz="1400" spc="-7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6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работников.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373414" y="7748110"/>
            <a:ext cx="3086294" cy="53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Чередуем</a:t>
            </a:r>
            <a:r>
              <a:rPr sz="1400" spc="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периоды работы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отдыха месяц/месяц.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244873" y="7748111"/>
            <a:ext cx="4670493" cy="1458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Оплачиваем проезд до места работы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на межвахтовый отдых и осуществляем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трансфер работников до пунктов сбора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железнодорожным</a:t>
            </a:r>
            <a:r>
              <a:rPr sz="1400" spc="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транспортом за счёт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средств работодателя.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/>
          <p:cNvSpPr/>
          <p:nvPr/>
        </p:nvSpPr>
        <p:spPr>
          <a:xfrm>
            <a:off x="8656162" y="9722480"/>
            <a:ext cx="545479" cy="545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38684" y="682436"/>
            <a:ext cx="861334" cy="86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60722" y="1036543"/>
            <a:ext cx="3776819" cy="2588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3848" y="6648995"/>
            <a:ext cx="5281951" cy="3631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79969" y="0"/>
            <a:ext cx="10069431" cy="11315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8042" y="1020173"/>
            <a:ext cx="368640" cy="18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200" spc="20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05</a:t>
            </a:r>
            <a:endParaRPr sz="1400" spc="209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QDUPQD+GrandisExtended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48207" y="2309405"/>
            <a:ext cx="679214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Мы продумали все нюансы, чтобы сделать ваш быт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максимально комфортным. Предлагаем проживание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новых общежитиях с высокоскоростным Интернетом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 </a:t>
            </a:r>
            <a:r>
              <a:rPr lang="ru-RU" sz="16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оборудованной</a:t>
            </a:r>
            <a:r>
              <a:rPr lang="ru-RU" sz="1600" spc="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зоной отдыха.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8065" y="4018430"/>
            <a:ext cx="8169972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51"/>
              </a:lnSpc>
              <a:spcBef>
                <a:spcPts val="0"/>
              </a:spcBef>
              <a:spcAft>
                <a:spcPts val="0"/>
              </a:spcAft>
            </a:pPr>
            <a:r>
              <a:rPr sz="6000" spc="-21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КОМФОРТНОЕ</a:t>
            </a:r>
          </a:p>
          <a:p>
            <a:pPr marL="1634174" marR="0">
              <a:lnSpc>
                <a:spcPts val="6908"/>
              </a:lnSpc>
              <a:spcBef>
                <a:spcPts val="0"/>
              </a:spcBef>
              <a:spcAft>
                <a:spcPts val="0"/>
              </a:spcAft>
            </a:pPr>
            <a:r>
              <a:rPr sz="6000" spc="-35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ПРОЖИВАНИЕ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1560170" y="9722480"/>
            <a:ext cx="545479" cy="545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1546432" y="1033225"/>
            <a:ext cx="6034833" cy="3466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77410" cy="11315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8042" y="1020173"/>
            <a:ext cx="368640" cy="18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200" spc="20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06</a:t>
            </a:r>
            <a:endParaRPr sz="1400" spc="209" dirty="0">
              <a:solidFill>
                <a:srgbClr val="162149"/>
              </a:solidFill>
              <a:latin typeface="Grandis Extended Medium" panose="02000605000000000000" pitchFamily="2" charset="-52"/>
              <a:ea typeface="Grandis Extended Medium" panose="02000605000000000000" pitchFamily="2" charset="-52"/>
              <a:cs typeface="QDUPQD+GrandisExtended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7706" y="1978356"/>
            <a:ext cx="8429223" cy="1859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551"/>
              </a:lnSpc>
              <a:spcBef>
                <a:spcPts val="0"/>
              </a:spcBef>
              <a:spcAft>
                <a:spcPts val="0"/>
              </a:spcAft>
            </a:pPr>
            <a:r>
              <a:rPr sz="6000" spc="-104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РАЗНООБРАЗНЫЙ</a:t>
            </a:r>
          </a:p>
          <a:p>
            <a:pPr marL="5053127" marR="0">
              <a:lnSpc>
                <a:spcPts val="6908"/>
              </a:lnSpc>
              <a:spcBef>
                <a:spcPts val="0"/>
              </a:spcBef>
              <a:spcAft>
                <a:spcPts val="0"/>
              </a:spcAft>
            </a:pPr>
            <a:r>
              <a:rPr sz="6000" spc="-71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ДО</a:t>
            </a:r>
            <a:r>
              <a:rPr sz="6000" spc="-2151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 </a:t>
            </a:r>
            <a:r>
              <a:rPr sz="6000" spc="-47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СУГ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560174" y="5291138"/>
            <a:ext cx="7006935" cy="1855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Предоставляем </a:t>
            </a:r>
            <a:r>
              <a:rPr sz="1600" spc="-1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сотрудникам</a:t>
            </a:r>
            <a:r>
              <a:rPr sz="1600" spc="15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доступ</a:t>
            </a:r>
            <a:r>
              <a:rPr sz="16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собственный</a:t>
            </a:r>
          </a:p>
          <a:p>
            <a:pPr marL="0" marR="0">
              <a:lnSpc>
                <a:spcPts val="2112"/>
              </a:lnSpc>
              <a:spcBef>
                <a:spcPts val="362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оборудованный</a:t>
            </a:r>
            <a:r>
              <a:rPr sz="1600" spc="11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тренажерный зал и обширную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spc="-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библиотеку,</a:t>
            </a:r>
            <a:r>
              <a:rPr sz="1600" spc="16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регулярно</a:t>
            </a:r>
            <a:r>
              <a:rPr sz="1600" spc="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проводим групповые занятия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йогой </a:t>
            </a:r>
            <a:r>
              <a:rPr sz="1600" spc="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для</a:t>
            </a:r>
            <a:r>
              <a:rPr sz="1600" spc="-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женской</a:t>
            </a:r>
            <a:r>
              <a:rPr sz="1600" spc="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части коллектива, </a:t>
            </a:r>
            <a:r>
              <a:rPr sz="1600" spc="-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организуем</a:t>
            </a:r>
            <a:r>
              <a:rPr sz="1600" spc="1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игры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в настольный теннис, бильярд, </a:t>
            </a:r>
            <a:r>
              <a:rPr sz="1600" spc="-2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хоккей</a:t>
            </a:r>
            <a:r>
              <a:rPr sz="1600" spc="22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зимой и волейбол</a:t>
            </a:r>
          </a:p>
          <a:p>
            <a:pPr marL="0" marR="0">
              <a:lnSpc>
                <a:spcPts val="2112"/>
              </a:lnSpc>
              <a:spcBef>
                <a:spcPts val="36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летом. </a:t>
            </a:r>
            <a:r>
              <a:rPr sz="1600" dirty="0" err="1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Каждый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600" dirty="0" err="1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найдёт</a:t>
            </a:r>
            <a:r>
              <a:rPr lang="ru-RU"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,</a:t>
            </a:r>
            <a:r>
              <a:rPr sz="16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чем заняться в свободное время!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8042" y="6311223"/>
            <a:ext cx="368640" cy="18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200" spc="209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07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63156" y="6311223"/>
            <a:ext cx="368934" cy="182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0</a:t>
            </a:r>
            <a:r>
              <a:rPr sz="1200" spc="-140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QDUPQD+GrandisExtended-Medium"/>
              </a:rPr>
              <a:t>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7750" y="7160223"/>
            <a:ext cx="3291555" cy="1050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6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КАРЬЕРНЫЙ</a:t>
            </a:r>
          </a:p>
          <a:p>
            <a:pPr marL="0" marR="0">
              <a:lnSpc>
                <a:spcPts val="399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РОСТ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63386" y="7160223"/>
            <a:ext cx="3583139" cy="1050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6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9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СИСТЕМА</a:t>
            </a:r>
          </a:p>
          <a:p>
            <a:pPr marL="0" marR="0">
              <a:lnSpc>
                <a:spcPts val="399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3" dirty="0">
                <a:solidFill>
                  <a:srgbClr val="162149"/>
                </a:solidFill>
                <a:latin typeface="Grandis Extended Medium" panose="02000605000000000000" pitchFamily="2" charset="-52"/>
                <a:ea typeface="Grandis Extended Medium" panose="02000605000000000000" pitchFamily="2" charset="-52"/>
                <a:cs typeface="HDPVLR+GrandisExtended-Medium"/>
              </a:rPr>
              <a:t>МОТИВАЦИИ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7750" y="8562584"/>
            <a:ext cx="6250351" cy="53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Предоставляем реальные возможности </a:t>
            </a:r>
            <a:r>
              <a:rPr sz="1400" spc="17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для</a:t>
            </a:r>
            <a:r>
              <a:rPr sz="1400" spc="-17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карьерного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роста: ротация персонала достигает 30%.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63241" y="8562584"/>
            <a:ext cx="6270155" cy="53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Гордимся</a:t>
            </a:r>
            <a:r>
              <a:rPr sz="1400" spc="19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1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успехами</a:t>
            </a:r>
            <a:r>
              <a:rPr sz="1400" spc="14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spc="-3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коллег,</a:t>
            </a:r>
            <a:r>
              <a:rPr sz="1400" spc="3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 </a:t>
            </a: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премируем и размещаем</a:t>
            </a:r>
          </a:p>
          <a:p>
            <a:pPr marL="0" marR="0">
              <a:lnSpc>
                <a:spcPts val="1900"/>
              </a:lnSpc>
              <a:spcBef>
                <a:spcPts val="491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randis Extended" panose="02000505000000000000" pitchFamily="2" charset="-52"/>
                <a:ea typeface="Grandis Extended" panose="02000505000000000000" pitchFamily="2" charset="-52"/>
                <a:cs typeface="EMSGUA+GrandisExtended-Regular"/>
              </a:rPr>
              <a:t>на Доску почёта лучших работников по итогам квартала.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773</Words>
  <Application>Microsoft Office PowerPoint</Application>
  <PresentationFormat>Произвольный</PresentationFormat>
  <Paragraphs>212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Grandis Extended</vt:lpstr>
      <vt:lpstr>Grandis Extended Medium</vt:lpstr>
      <vt:lpstr>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a.mineev</dc:creator>
  <cp:lastModifiedBy>Минеев Александр Владимирович</cp:lastModifiedBy>
  <cp:revision>18</cp:revision>
  <dcterms:modified xsi:type="dcterms:W3CDTF">2024-11-20T02:05:30Z</dcterms:modified>
</cp:coreProperties>
</file>