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4" r:id="rId1"/>
  </p:sldMasterIdLst>
  <p:notesMasterIdLst>
    <p:notesMasterId r:id="rId9"/>
  </p:notesMasterIdLst>
  <p:sldIdLst>
    <p:sldId id="263" r:id="rId2"/>
    <p:sldId id="262" r:id="rId3"/>
    <p:sldId id="261" r:id="rId4"/>
    <p:sldId id="257" r:id="rId5"/>
    <p:sldId id="258" r:id="rId6"/>
    <p:sldId id="259" r:id="rId7"/>
    <p:sldId id="260" r:id="rId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65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05451D-2552-46EF-8312-15F5874784A6}" type="datetimeFigureOut">
              <a:rPr lang="ru-RU" smtClean="0"/>
              <a:t>08.05.2020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6A55A4-EC64-45BB-98D9-6FD3B4B0A5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90857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6A55A4-EC64-45BB-98D9-6FD3B4B0A5BB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39406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6A55A4-EC64-45BB-98D9-6FD3B4B0A5BB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39882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B79EB-F4D1-4948-A7D1-8E1561AF0D7A}" type="datetimeFigureOut">
              <a:rPr lang="ru-RU" smtClean="0"/>
              <a:t>08.05.2020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3369F-7E93-4A42-B88B-F4A61BDDD4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94113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B79EB-F4D1-4948-A7D1-8E1561AF0D7A}" type="datetimeFigureOut">
              <a:rPr lang="ru-RU" smtClean="0"/>
              <a:t>08.05.2020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3369F-7E93-4A42-B88B-F4A61BDDD4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676457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B79EB-F4D1-4948-A7D1-8E1561AF0D7A}" type="datetimeFigureOut">
              <a:rPr lang="ru-RU" smtClean="0"/>
              <a:t>08.05.2020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3369F-7E93-4A42-B88B-F4A61BDDD446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371900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B79EB-F4D1-4948-A7D1-8E1561AF0D7A}" type="datetimeFigureOut">
              <a:rPr lang="ru-RU" smtClean="0"/>
              <a:t>08.05.2020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3369F-7E93-4A42-B88B-F4A61BDDD4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22186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B79EB-F4D1-4948-A7D1-8E1561AF0D7A}" type="datetimeFigureOut">
              <a:rPr lang="ru-RU" smtClean="0"/>
              <a:t>08.05.2020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3369F-7E93-4A42-B88B-F4A61BDDD446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4306893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B79EB-F4D1-4948-A7D1-8E1561AF0D7A}" type="datetimeFigureOut">
              <a:rPr lang="ru-RU" smtClean="0"/>
              <a:t>08.05.2020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3369F-7E93-4A42-B88B-F4A61BDDD4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58474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B79EB-F4D1-4948-A7D1-8E1561AF0D7A}" type="datetimeFigureOut">
              <a:rPr lang="ru-RU" smtClean="0"/>
              <a:t>08.05.2020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3369F-7E93-4A42-B88B-F4A61BDDD4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0080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B79EB-F4D1-4948-A7D1-8E1561AF0D7A}" type="datetimeFigureOut">
              <a:rPr lang="ru-RU" smtClean="0"/>
              <a:t>08.05.2020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3369F-7E93-4A42-B88B-F4A61BDDD4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63570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B79EB-F4D1-4948-A7D1-8E1561AF0D7A}" type="datetimeFigureOut">
              <a:rPr lang="ru-RU" smtClean="0"/>
              <a:t>08.05.2020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3369F-7E93-4A42-B88B-F4A61BDDD4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05573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B79EB-F4D1-4948-A7D1-8E1561AF0D7A}" type="datetimeFigureOut">
              <a:rPr lang="ru-RU" smtClean="0"/>
              <a:t>08.05.2020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3369F-7E93-4A42-B88B-F4A61BDDD4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78914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B79EB-F4D1-4948-A7D1-8E1561AF0D7A}" type="datetimeFigureOut">
              <a:rPr lang="ru-RU" smtClean="0"/>
              <a:t>08.05.2020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3369F-7E93-4A42-B88B-F4A61BDDD4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58135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B79EB-F4D1-4948-A7D1-8E1561AF0D7A}" type="datetimeFigureOut">
              <a:rPr lang="ru-RU" smtClean="0"/>
              <a:t>08.05.2020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3369F-7E93-4A42-B88B-F4A61BDDD4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55893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B79EB-F4D1-4948-A7D1-8E1561AF0D7A}" type="datetimeFigureOut">
              <a:rPr lang="ru-RU" smtClean="0"/>
              <a:t>08.05.2020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3369F-7E93-4A42-B88B-F4A61BDDD4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97851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B79EB-F4D1-4948-A7D1-8E1561AF0D7A}" type="datetimeFigureOut">
              <a:rPr lang="ru-RU" smtClean="0"/>
              <a:t>08.05.2020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3369F-7E93-4A42-B88B-F4A61BDDD4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30489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B79EB-F4D1-4948-A7D1-8E1561AF0D7A}" type="datetimeFigureOut">
              <a:rPr lang="ru-RU" smtClean="0"/>
              <a:t>08.05.2020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3369F-7E93-4A42-B88B-F4A61BDDD4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093444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B79EB-F4D1-4948-A7D1-8E1561AF0D7A}" type="datetimeFigureOut">
              <a:rPr lang="ru-RU" smtClean="0"/>
              <a:t>08.05.2020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3369F-7E93-4A42-B88B-F4A61BDDD4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0278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4B79EB-F4D1-4948-A7D1-8E1561AF0D7A}" type="datetimeFigureOut">
              <a:rPr lang="ru-RU" smtClean="0"/>
              <a:t>08.05.2020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8413369F-7E93-4A42-B88B-F4A61BDDD4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777940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5" r:id="rId1"/>
    <p:sldLayoutId id="2147483796" r:id="rId2"/>
    <p:sldLayoutId id="2147483797" r:id="rId3"/>
    <p:sldLayoutId id="2147483798" r:id="rId4"/>
    <p:sldLayoutId id="2147483799" r:id="rId5"/>
    <p:sldLayoutId id="2147483800" r:id="rId6"/>
    <p:sldLayoutId id="2147483801" r:id="rId7"/>
    <p:sldLayoutId id="2147483802" r:id="rId8"/>
    <p:sldLayoutId id="2147483803" r:id="rId9"/>
    <p:sldLayoutId id="2147483804" r:id="rId10"/>
    <p:sldLayoutId id="2147483805" r:id="rId11"/>
    <p:sldLayoutId id="2147483806" r:id="rId12"/>
    <p:sldLayoutId id="2147483807" r:id="rId13"/>
    <p:sldLayoutId id="2147483808" r:id="rId14"/>
    <p:sldLayoutId id="2147483809" r:id="rId15"/>
    <p:sldLayoutId id="2147483810" r:id="rId16"/>
  </p:sldLayoutIdLst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https://mega-talant.com/uploads/files/54854/82642/87629_images/9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1999" cy="685800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880049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92728" y="295564"/>
            <a:ext cx="9494982" cy="4442691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C00000"/>
                </a:solidFill>
                <a:latin typeface="Segoe Script" panose="020B0504020000000003" pitchFamily="34" charset="0"/>
              </a:rPr>
              <a:t>«</a:t>
            </a:r>
            <a:r>
              <a:rPr lang="ru-RU" sz="2700" dirty="0" smtClean="0">
                <a:solidFill>
                  <a:srgbClr val="C00000"/>
                </a:solidFill>
                <a:latin typeface="Segoe Script" panose="020B0504020000000003" pitchFamily="34" charset="0"/>
              </a:rPr>
              <a:t>Управление</a:t>
            </a:r>
            <a:r>
              <a:rPr lang="ru-RU" sz="2700" dirty="0">
                <a:solidFill>
                  <a:srgbClr val="C00000"/>
                </a:solidFill>
                <a:latin typeface="Segoe Script" panose="020B0504020000000003" pitchFamily="34" charset="0"/>
              </a:rPr>
              <a:t>, эксплуатация и обслуживание многоквартирного дома» </a:t>
            </a:r>
            <a:r>
              <a:rPr lang="ru-RU" sz="2700" dirty="0" smtClean="0">
                <a:solidFill>
                  <a:srgbClr val="C00000"/>
                </a:solidFill>
                <a:latin typeface="Segoe Script" panose="020B0504020000000003" pitchFamily="34" charset="0"/>
              </a:rPr>
              <a:t/>
            </a:r>
            <a:br>
              <a:rPr lang="ru-RU" sz="2700" dirty="0" smtClean="0">
                <a:solidFill>
                  <a:srgbClr val="C00000"/>
                </a:solidFill>
                <a:latin typeface="Segoe Script" panose="020B0504020000000003" pitchFamily="34" charset="0"/>
              </a:rPr>
            </a:br>
            <a:r>
              <a:rPr lang="ru-RU" sz="2000" dirty="0">
                <a:solidFill>
                  <a:srgbClr val="0070C0"/>
                </a:solidFill>
                <a:latin typeface="+mn-lt"/>
              </a:rPr>
              <a:t>Специалист по управлению, эксплуатации и обслуживанию многоквартирного дома занимается организацией и проведением работ по обеспечению сохранности общего имущества многоквартирного дома, комфортных и безопасных условий проживания жильцов, решают вопросы пользования этим имуществом, обеспечивают предоставление коммунальных услуг жильцам дома.</a:t>
            </a:r>
            <a:br>
              <a:rPr lang="ru-RU" sz="2000" dirty="0">
                <a:solidFill>
                  <a:srgbClr val="0070C0"/>
                </a:solidFill>
                <a:latin typeface="+mn-lt"/>
              </a:rPr>
            </a:br>
            <a:r>
              <a:rPr lang="ru-RU" sz="2000" dirty="0">
                <a:solidFill>
                  <a:srgbClr val="C00000"/>
                </a:solidFill>
                <a:latin typeface="+mn-lt"/>
              </a:rPr>
              <a:t>Круг обязанностей специалиста:</a:t>
            </a:r>
            <a:br>
              <a:rPr lang="ru-RU" sz="2000" dirty="0">
                <a:solidFill>
                  <a:srgbClr val="C00000"/>
                </a:solidFill>
                <a:latin typeface="+mn-lt"/>
              </a:rPr>
            </a:br>
            <a:r>
              <a:rPr lang="ru-RU" sz="2000" dirty="0">
                <a:solidFill>
                  <a:srgbClr val="0070C0"/>
                </a:solidFill>
                <a:latin typeface="+mn-lt"/>
              </a:rPr>
              <a:t>Обеспечение управления многоквартирным домом.</a:t>
            </a:r>
            <a:br>
              <a:rPr lang="ru-RU" sz="2000" dirty="0">
                <a:solidFill>
                  <a:srgbClr val="0070C0"/>
                </a:solidFill>
                <a:latin typeface="+mn-lt"/>
              </a:rPr>
            </a:br>
            <a:r>
              <a:rPr lang="ru-RU" sz="2000" dirty="0">
                <a:solidFill>
                  <a:srgbClr val="0070C0"/>
                </a:solidFill>
                <a:latin typeface="+mn-lt"/>
              </a:rPr>
              <a:t>Организация расчетов за жилищные и коммунальные услуги в многоквартирном доме.</a:t>
            </a:r>
            <a:br>
              <a:rPr lang="ru-RU" sz="2000" dirty="0">
                <a:solidFill>
                  <a:srgbClr val="0070C0"/>
                </a:solidFill>
                <a:latin typeface="+mn-lt"/>
              </a:rPr>
            </a:br>
            <a:r>
              <a:rPr lang="ru-RU" sz="2000" dirty="0">
                <a:solidFill>
                  <a:srgbClr val="0070C0"/>
                </a:solidFill>
                <a:latin typeface="+mn-lt"/>
              </a:rPr>
              <a:t>Организация проведения работ по эксплуатации, обслуживанию и ремонту общего имущества многоквартирного дома.</a:t>
            </a:r>
            <a:br>
              <a:rPr lang="ru-RU" sz="2000" dirty="0">
                <a:solidFill>
                  <a:srgbClr val="0070C0"/>
                </a:solidFill>
                <a:latin typeface="+mn-lt"/>
              </a:rPr>
            </a:br>
            <a:r>
              <a:rPr lang="ru-RU" sz="2000" dirty="0">
                <a:solidFill>
                  <a:srgbClr val="0070C0"/>
                </a:solidFill>
                <a:latin typeface="+mn-lt"/>
              </a:rPr>
              <a:t>Организация проведения работ по санитарному содержанию, безопасному проживанию и благоустройству общего имущества многоквартирного дома и придомовых территорий.</a:t>
            </a:r>
            <a:br>
              <a:rPr lang="ru-RU" sz="2000" dirty="0">
                <a:solidFill>
                  <a:srgbClr val="0070C0"/>
                </a:solidFill>
                <a:latin typeface="+mn-lt"/>
              </a:rPr>
            </a:br>
            <a:endParaRPr lang="ru-RU" sz="2000" dirty="0">
              <a:solidFill>
                <a:srgbClr val="0070C0"/>
              </a:solidFill>
              <a:latin typeface="+mn-lt"/>
            </a:endParaRPr>
          </a:p>
        </p:txBody>
      </p:sp>
      <p:pic>
        <p:nvPicPr>
          <p:cNvPr id="6" name="Рисунок 5" descr="http://adm-verhotury.ru/media/cache/22/8d/78/63/82/14/228d78638214f4f99c4ae014d033e737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115" y="4492306"/>
            <a:ext cx="3733340" cy="2254857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20620606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581891" y="508000"/>
            <a:ext cx="8802947" cy="1320800"/>
          </a:xfrm>
        </p:spPr>
        <p:txBody>
          <a:bodyPr>
            <a:normAutofit fontScale="90000"/>
          </a:bodyPr>
          <a:lstStyle/>
          <a:p>
            <a:r>
              <a:rPr lang="ru-RU" sz="3100" dirty="0" err="1" smtClean="0">
                <a:solidFill>
                  <a:srgbClr val="0070C0"/>
                </a:solidFill>
              </a:rPr>
              <a:t>ЧТОТиБ</a:t>
            </a:r>
            <a:r>
              <a:rPr lang="ru-RU" sz="3100" dirty="0" smtClean="0">
                <a:solidFill>
                  <a:srgbClr val="0070C0"/>
                </a:solidFill>
              </a:rPr>
              <a:t> единственный техникум в Забайкальском крае, который готовит специалистов по специальности </a:t>
            </a:r>
            <a:r>
              <a:rPr lang="ru-RU" sz="3100" dirty="0" smtClean="0">
                <a:solidFill>
                  <a:srgbClr val="C00000"/>
                </a:solidFill>
                <a:latin typeface="Segoe Script" panose="020B0504020000000003" pitchFamily="34" charset="0"/>
              </a:rPr>
              <a:t>«Управление</a:t>
            </a:r>
            <a:r>
              <a:rPr lang="ru-RU" sz="3100" dirty="0">
                <a:solidFill>
                  <a:srgbClr val="C00000"/>
                </a:solidFill>
                <a:latin typeface="Segoe Script" panose="020B0504020000000003" pitchFamily="34" charset="0"/>
              </a:rPr>
              <a:t>, эксплуатация и обслуживание многоквартирного </a:t>
            </a:r>
            <a:r>
              <a:rPr lang="ru-RU" sz="3100" dirty="0" smtClean="0">
                <a:solidFill>
                  <a:srgbClr val="C00000"/>
                </a:solidFill>
                <a:latin typeface="Segoe Script" panose="020B0504020000000003" pitchFamily="34" charset="0"/>
              </a:rPr>
              <a:t>дома». </a:t>
            </a:r>
            <a:r>
              <a:rPr lang="ru-RU" sz="3100" dirty="0" smtClean="0">
                <a:solidFill>
                  <a:srgbClr val="0070C0"/>
                </a:solidFill>
              </a:rPr>
              <a:t>Первый выпуск специалистов по данному направлению пройдет в 2021 году.</a:t>
            </a:r>
            <a:br>
              <a:rPr lang="ru-RU" sz="3100" dirty="0" smtClean="0">
                <a:solidFill>
                  <a:srgbClr val="0070C0"/>
                </a:solidFill>
              </a:rPr>
            </a:br>
            <a:r>
              <a:rPr lang="ru-RU" sz="3100" dirty="0" smtClean="0">
                <a:solidFill>
                  <a:srgbClr val="0070C0"/>
                </a:solidFill>
              </a:rPr>
              <a:t>Срок </a:t>
            </a:r>
            <a:r>
              <a:rPr lang="ru-RU" sz="3100" dirty="0">
                <a:solidFill>
                  <a:srgbClr val="0070C0"/>
                </a:solidFill>
              </a:rPr>
              <a:t>обучения: 3 года 10 месяцев на базе основного общего образования. </a:t>
            </a:r>
            <a:r>
              <a:rPr lang="ru-RU" sz="3100" dirty="0" smtClean="0">
                <a:solidFill>
                  <a:srgbClr val="0070C0"/>
                </a:solidFill>
              </a:rPr>
              <a:t/>
            </a:r>
            <a:br>
              <a:rPr lang="ru-RU" sz="3100" dirty="0" smtClean="0">
                <a:solidFill>
                  <a:srgbClr val="0070C0"/>
                </a:solidFill>
              </a:rPr>
            </a:br>
            <a:r>
              <a:rPr lang="ru-RU" sz="3100" dirty="0">
                <a:solidFill>
                  <a:srgbClr val="0070C0"/>
                </a:solidFill>
              </a:rPr>
              <a:t>Квалификация – </a:t>
            </a:r>
            <a:r>
              <a:rPr lang="ru-RU" sz="3100" dirty="0" smtClean="0">
                <a:solidFill>
                  <a:srgbClr val="0070C0"/>
                </a:solidFill>
              </a:rPr>
              <a:t>техник.</a:t>
            </a:r>
            <a:br>
              <a:rPr lang="ru-RU" sz="3100" dirty="0" smtClean="0">
                <a:solidFill>
                  <a:srgbClr val="0070C0"/>
                </a:solidFill>
              </a:rPr>
            </a:br>
            <a:r>
              <a:rPr lang="ru-RU" sz="2000" dirty="0">
                <a:solidFill>
                  <a:srgbClr val="0070C0"/>
                </a:solidFill>
              </a:rPr>
              <a:t/>
            </a:r>
            <a:br>
              <a:rPr lang="ru-RU" sz="2000" dirty="0">
                <a:solidFill>
                  <a:srgbClr val="0070C0"/>
                </a:solidFill>
              </a:rPr>
            </a:br>
            <a:endParaRPr lang="ru-RU" sz="2000" dirty="0">
              <a:solidFill>
                <a:srgbClr val="0070C0"/>
              </a:solidFill>
            </a:endParaRPr>
          </a:p>
        </p:txBody>
      </p:sp>
      <p:pic>
        <p:nvPicPr>
          <p:cNvPr id="5" name="Рисунок 4" descr="https://avatars.mds.yandex.net/get-zen_doc/162989/pub_5d64e4b2e3062c00ae0cb210_5d64e503febcd400ae2af49d/scale_1200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8727" y="3574471"/>
            <a:ext cx="4692072" cy="290945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6458540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dirty="0" smtClean="0">
                <a:solidFill>
                  <a:srgbClr val="0070C0"/>
                </a:solidFill>
              </a:rPr>
              <a:t>После окончания техникума выпускники могут работать сотрудниками: </a:t>
            </a:r>
            <a:br>
              <a:rPr lang="ru-RU" sz="2800" dirty="0" smtClean="0">
                <a:solidFill>
                  <a:srgbClr val="0070C0"/>
                </a:solidFill>
              </a:rPr>
            </a:br>
            <a:r>
              <a:rPr lang="ru-RU" sz="2800" dirty="0" smtClean="0">
                <a:solidFill>
                  <a:srgbClr val="0070C0"/>
                </a:solidFill>
              </a:rPr>
              <a:t>-управляющих компаний</a:t>
            </a:r>
            <a:br>
              <a:rPr lang="ru-RU" sz="2800" dirty="0" smtClean="0">
                <a:solidFill>
                  <a:srgbClr val="0070C0"/>
                </a:solidFill>
              </a:rPr>
            </a:br>
            <a:r>
              <a:rPr lang="ru-RU" sz="2800" dirty="0" smtClean="0">
                <a:solidFill>
                  <a:srgbClr val="0070C0"/>
                </a:solidFill>
              </a:rPr>
              <a:t>-бюро технической инвентаризации (БТИ)</a:t>
            </a:r>
            <a:br>
              <a:rPr lang="ru-RU" sz="2800" dirty="0" smtClean="0">
                <a:solidFill>
                  <a:srgbClr val="0070C0"/>
                </a:solidFill>
              </a:rPr>
            </a:br>
            <a:r>
              <a:rPr lang="ru-RU" sz="2800" dirty="0" smtClean="0">
                <a:solidFill>
                  <a:srgbClr val="0070C0"/>
                </a:solidFill>
              </a:rPr>
              <a:t>-регистрационной палаты</a:t>
            </a:r>
            <a:br>
              <a:rPr lang="ru-RU" sz="2800" dirty="0" smtClean="0">
                <a:solidFill>
                  <a:srgbClr val="0070C0"/>
                </a:solidFill>
              </a:rPr>
            </a:br>
            <a:r>
              <a:rPr lang="ru-RU" sz="2800" dirty="0" smtClean="0">
                <a:solidFill>
                  <a:srgbClr val="0070C0"/>
                </a:solidFill>
              </a:rPr>
              <a:t>-товарищества собственников жилья</a:t>
            </a:r>
            <a:br>
              <a:rPr lang="ru-RU" sz="2800" dirty="0" smtClean="0">
                <a:solidFill>
                  <a:srgbClr val="0070C0"/>
                </a:solidFill>
              </a:rPr>
            </a:br>
            <a:r>
              <a:rPr lang="ru-RU" sz="2800" dirty="0" smtClean="0">
                <a:solidFill>
                  <a:srgbClr val="0070C0"/>
                </a:solidFill>
              </a:rPr>
              <a:t>-товарищества собственников недвижимости </a:t>
            </a:r>
            <a:endParaRPr lang="ru-RU" sz="2800" dirty="0">
              <a:solidFill>
                <a:srgbClr val="0070C0"/>
              </a:solidFill>
            </a:endParaRPr>
          </a:p>
        </p:txBody>
      </p:sp>
      <p:pic>
        <p:nvPicPr>
          <p:cNvPr id="2050" name="Picture 2" descr="https://www.infovoronezh.ru/images/News/1105267699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46497" y="3648364"/>
            <a:ext cx="5658811" cy="32096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800466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538096" y="517236"/>
            <a:ext cx="8596668" cy="2641599"/>
          </a:xfrm>
        </p:spPr>
        <p:txBody>
          <a:bodyPr>
            <a:normAutofit/>
          </a:bodyPr>
          <a:lstStyle/>
          <a:p>
            <a:r>
              <a:rPr lang="ru-RU" sz="2800" dirty="0" smtClean="0">
                <a:solidFill>
                  <a:srgbClr val="C00000"/>
                </a:solidFill>
              </a:rPr>
              <a:t>При поступления необходим только средний балл аттестата о среднем общем образовании.</a:t>
            </a:r>
            <a:br>
              <a:rPr lang="ru-RU" sz="2800" dirty="0" smtClean="0">
                <a:solidFill>
                  <a:srgbClr val="C00000"/>
                </a:solidFill>
              </a:rPr>
            </a:br>
            <a:r>
              <a:rPr lang="ru-RU" sz="2800" dirty="0" smtClean="0">
                <a:solidFill>
                  <a:srgbClr val="C00000"/>
                </a:solidFill>
              </a:rPr>
              <a:t>Для обучения необходимо иметь базовые знания по следующим предметам: </a:t>
            </a:r>
            <a:br>
              <a:rPr lang="ru-RU" sz="2800" dirty="0" smtClean="0">
                <a:solidFill>
                  <a:srgbClr val="C00000"/>
                </a:solidFill>
              </a:rPr>
            </a:br>
            <a:endParaRPr lang="ru-RU" sz="2800" dirty="0">
              <a:solidFill>
                <a:srgbClr val="C00000"/>
              </a:solidFill>
            </a:endParaRPr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538096" y="3158836"/>
            <a:ext cx="8596668" cy="2697020"/>
          </a:xfrm>
        </p:spPr>
        <p:txBody>
          <a:bodyPr/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2800" dirty="0" smtClean="0">
                <a:solidFill>
                  <a:srgbClr val="0070C0"/>
                </a:solidFill>
              </a:rPr>
              <a:t>Математика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2800" dirty="0" smtClean="0">
                <a:solidFill>
                  <a:srgbClr val="0070C0"/>
                </a:solidFill>
              </a:rPr>
              <a:t>Черчение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ru-RU" dirty="0"/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ru-RU" dirty="0"/>
          </a:p>
        </p:txBody>
      </p:sp>
      <p:pic>
        <p:nvPicPr>
          <p:cNvPr id="6" name="Рисунок 5" descr="https://thumbs.dreamstime.com/b/smiling-school-boy-backpack-white-57745782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14942" y="2473584"/>
            <a:ext cx="2819822" cy="358547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0638973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 smtClean="0">
                <a:solidFill>
                  <a:srgbClr val="C00000"/>
                </a:solidFill>
                <a:latin typeface="Segoe Script" panose="020B0504020000000003" pitchFamily="34" charset="0"/>
              </a:rPr>
              <a:t>В процессе обучения вы освоите знания по следующим дисциплинам:</a:t>
            </a:r>
            <a:endParaRPr lang="ru-RU" sz="2800" dirty="0">
              <a:solidFill>
                <a:srgbClr val="C00000"/>
              </a:solidFill>
              <a:latin typeface="Segoe Script" panose="020B0504020000000003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524001"/>
            <a:ext cx="8596668" cy="4517362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2000" dirty="0">
                <a:solidFill>
                  <a:srgbClr val="C00000"/>
                </a:solidFill>
              </a:rPr>
              <a:t>Общепрофессиональные дисциплины: </a:t>
            </a:r>
            <a:r>
              <a:rPr lang="ru-RU" sz="2000" dirty="0">
                <a:solidFill>
                  <a:srgbClr val="0070C0"/>
                </a:solidFill>
              </a:rPr>
              <a:t>охрана труда, правовое обеспечение профессиональной деятельности, основы экономики, менеджмента и маркетинга, основы инженерной графики, техническая механика, основы электротехники и электронной техники, основы геодезии, информационные технологии в профессиональной деятельности, этика профессиональной деятельности, безопасность жизнедеятельности; </a:t>
            </a:r>
          </a:p>
          <a:p>
            <a:pPr marL="0" indent="0" algn="just">
              <a:buNone/>
            </a:pPr>
            <a:r>
              <a:rPr lang="ru-RU" sz="2000" dirty="0" smtClean="0">
                <a:solidFill>
                  <a:srgbClr val="0070C0"/>
                </a:solidFill>
              </a:rPr>
              <a:t> </a:t>
            </a:r>
            <a:r>
              <a:rPr lang="ru-RU" sz="2000" dirty="0">
                <a:solidFill>
                  <a:srgbClr val="C00000"/>
                </a:solidFill>
              </a:rPr>
              <a:t>Междисциплинарные курсы профессиональных модулей: </a:t>
            </a:r>
            <a:r>
              <a:rPr lang="ru-RU" sz="2000" dirty="0">
                <a:solidFill>
                  <a:srgbClr val="0070C0"/>
                </a:solidFill>
              </a:rPr>
              <a:t>нормативное и документационное регулирование деятельности по управлению многоквартирным домом; эксплуатация, обслуживание и ремонт общего имущества многоквартирного дома; проектирование и сметное дело; организация работ по обеспечению санитарного содержания и благоустройству общего имущества многоквартирного дома; организация работ по обеспечению безопасности жизнедеятельности многоквартирного дома. </a:t>
            </a:r>
          </a:p>
        </p:txBody>
      </p:sp>
    </p:spTree>
    <p:extLst>
      <p:ext uri="{BB962C8B-B14F-4D97-AF65-F5344CB8AC3E}">
        <p14:creationId xmlns:p14="http://schemas.microsoft.com/office/powerpoint/2010/main" val="18236239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7200" dirty="0" smtClean="0">
                <a:solidFill>
                  <a:srgbClr val="FF0000"/>
                </a:solidFill>
                <a:latin typeface="Segoe Script" panose="020B0504020000000003" pitchFamily="34" charset="0"/>
              </a:rPr>
              <a:t>Мы вас ждем!</a:t>
            </a:r>
            <a:br>
              <a:rPr lang="ru-RU" sz="7200" dirty="0" smtClean="0">
                <a:solidFill>
                  <a:srgbClr val="FF0000"/>
                </a:solidFill>
                <a:latin typeface="Segoe Script" panose="020B0504020000000003" pitchFamily="34" charset="0"/>
              </a:rPr>
            </a:br>
            <a:endParaRPr lang="ru-RU" sz="8800" dirty="0">
              <a:solidFill>
                <a:srgbClr val="FF0000"/>
              </a:solidFill>
            </a:endParaRPr>
          </a:p>
        </p:txBody>
      </p:sp>
      <p:pic>
        <p:nvPicPr>
          <p:cNvPr id="5" name="Рисунок 4" descr="https://avatars.mds.yandex.net/get-pdb/1871031/31d352dd-8068-45db-8a4c-3972d8a0556a/s1200?webp=false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7054" y="1717964"/>
            <a:ext cx="6077527" cy="474749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4924420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F496CB"/>
      </a:accent1>
      <a:accent2>
        <a:srgbClr val="BC356F"/>
      </a:accent2>
      <a:accent3>
        <a:srgbClr val="E65331"/>
      </a:accent3>
      <a:accent4>
        <a:srgbClr val="F27E19"/>
      </a:accent4>
      <a:accent5>
        <a:srgbClr val="F2AC19"/>
      </a:accent5>
      <a:accent6>
        <a:srgbClr val="BC80E0"/>
      </a:accent6>
      <a:hlink>
        <a:srgbClr val="EF5285"/>
      </a:hlink>
      <a:folHlink>
        <a:srgbClr val="F77F90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184</TotalTime>
  <Words>179</Words>
  <Application>Microsoft Office PowerPoint</Application>
  <PresentationFormat>Широкоэкранный</PresentationFormat>
  <Paragraphs>12</Paragraphs>
  <Slides>7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4" baseType="lpstr">
      <vt:lpstr>Arial</vt:lpstr>
      <vt:lpstr>Calibri</vt:lpstr>
      <vt:lpstr>Segoe Script</vt:lpstr>
      <vt:lpstr>Trebuchet MS</vt:lpstr>
      <vt:lpstr>Wingdings</vt:lpstr>
      <vt:lpstr>Wingdings 3</vt:lpstr>
      <vt:lpstr>Аспект</vt:lpstr>
      <vt:lpstr>Презентация PowerPoint</vt:lpstr>
      <vt:lpstr>«Управление, эксплуатация и обслуживание многоквартирного дома»  Специалист по управлению, эксплуатации и обслуживанию многоквартирного дома занимается организацией и проведением работ по обеспечению сохранности общего имущества многоквартирного дома, комфортных и безопасных условий проживания жильцов, решают вопросы пользования этим имуществом, обеспечивают предоставление коммунальных услуг жильцам дома. Круг обязанностей специалиста: Обеспечение управления многоквартирным домом. Организация расчетов за жилищные и коммунальные услуги в многоквартирном доме. Организация проведения работ по эксплуатации, обслуживанию и ремонту общего имущества многоквартирного дома. Организация проведения работ по санитарному содержанию, безопасному проживанию и благоустройству общего имущества многоквартирного дома и придомовых территорий. </vt:lpstr>
      <vt:lpstr>ЧТОТиБ единственный техникум в Забайкальском крае, который готовит специалистов по специальности «Управление, эксплуатация и обслуживание многоквартирного дома». Первый выпуск специалистов по данному направлению пройдет в 2021 году. Срок обучения: 3 года 10 месяцев на базе основного общего образования.  Квалификация – техник.  </vt:lpstr>
      <vt:lpstr>После окончания техникума выпускники могут работать сотрудниками:  -управляющих компаний -бюро технической инвентаризации (БТИ) -регистрационной палаты -товарищества собственников жилья -товарищества собственников недвижимости </vt:lpstr>
      <vt:lpstr>При поступления необходим только средний балл аттестата о среднем общем образовании. Для обучения необходимо иметь базовые знания по следующим предметам:  </vt:lpstr>
      <vt:lpstr>В процессе обучения вы освоите знания по следующим дисциплинам:</vt:lpstr>
      <vt:lpstr>Мы вас ждем! 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Управ</dc:title>
  <dc:creator>user</dc:creator>
  <cp:lastModifiedBy>user</cp:lastModifiedBy>
  <cp:revision>16</cp:revision>
  <dcterms:created xsi:type="dcterms:W3CDTF">2020-05-08T02:33:38Z</dcterms:created>
  <dcterms:modified xsi:type="dcterms:W3CDTF">2020-05-08T05:38:16Z</dcterms:modified>
</cp:coreProperties>
</file>